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61" r:id="rId1"/>
  </p:sldMasterIdLst>
  <p:notesMasterIdLst>
    <p:notesMasterId r:id="rId21"/>
  </p:notesMasterIdLst>
  <p:sldIdLst>
    <p:sldId id="256" r:id="rId2"/>
    <p:sldId id="257" r:id="rId3"/>
    <p:sldId id="259" r:id="rId4"/>
    <p:sldId id="271" r:id="rId5"/>
    <p:sldId id="270" r:id="rId6"/>
    <p:sldId id="265" r:id="rId7"/>
    <p:sldId id="275" r:id="rId8"/>
    <p:sldId id="258" r:id="rId9"/>
    <p:sldId id="273" r:id="rId10"/>
    <p:sldId id="261" r:id="rId11"/>
    <p:sldId id="266" r:id="rId12"/>
    <p:sldId id="272" r:id="rId13"/>
    <p:sldId id="276" r:id="rId14"/>
    <p:sldId id="262" r:id="rId15"/>
    <p:sldId id="264" r:id="rId16"/>
    <p:sldId id="274" r:id="rId17"/>
    <p:sldId id="277"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237" autoAdjust="0"/>
  </p:normalViewPr>
  <p:slideViewPr>
    <p:cSldViewPr snapToGrid="0">
      <p:cViewPr varScale="1">
        <p:scale>
          <a:sx n="102" d="100"/>
          <a:sy n="102" d="100"/>
        </p:scale>
        <p:origin x="-1536" y="-12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9139E5-13D8-424B-ABC3-F7C46F5A6671}" type="datetimeFigureOut">
              <a:rPr lang="en-US" smtClean="0"/>
              <a:t>19/06/15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B5ED35-7326-4BB1-AF91-F64EB271CDC9}" type="slidenum">
              <a:rPr lang="en-US" smtClean="0"/>
              <a:t>‹#›</a:t>
            </a:fld>
            <a:endParaRPr lang="en-US"/>
          </a:p>
        </p:txBody>
      </p:sp>
    </p:spTree>
    <p:extLst>
      <p:ext uri="{BB962C8B-B14F-4D97-AF65-F5344CB8AC3E}">
        <p14:creationId xmlns:p14="http://schemas.microsoft.com/office/powerpoint/2010/main" val="548078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6B5ED35-7326-4BB1-AF91-F64EB271CDC9}" type="slidenum">
              <a:rPr lang="en-US" smtClean="0"/>
              <a:t>1</a:t>
            </a:fld>
            <a:endParaRPr lang="en-US"/>
          </a:p>
        </p:txBody>
      </p:sp>
    </p:spTree>
    <p:extLst>
      <p:ext uri="{BB962C8B-B14F-4D97-AF65-F5344CB8AC3E}">
        <p14:creationId xmlns:p14="http://schemas.microsoft.com/office/powerpoint/2010/main" val="3022446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Chugh’s</a:t>
            </a:r>
            <a:r>
              <a:rPr lang="en-US" dirty="0" smtClean="0"/>
              <a:t> study was conducted in the slums of Delhi while </a:t>
            </a:r>
            <a:r>
              <a:rPr lang="en-US" dirty="0" err="1" smtClean="0"/>
              <a:t>Siddhu’s</a:t>
            </a:r>
            <a:r>
              <a:rPr lang="en-US" dirty="0" smtClean="0"/>
              <a:t> study was conducted in</a:t>
            </a:r>
            <a:r>
              <a:rPr lang="en-US" baseline="0" dirty="0" smtClean="0"/>
              <a:t> a farming village in U.P. For example Sidhu’s study in U.P. found that even in government schools, the additional cost of schooling in secondary school was 2370 </a:t>
            </a:r>
            <a:r>
              <a:rPr lang="en-US" baseline="0" dirty="0" err="1" smtClean="0"/>
              <a:t>Rs</a:t>
            </a:r>
            <a:r>
              <a:rPr lang="en-US" baseline="0" dirty="0" smtClean="0"/>
              <a:t> per child. APF study was done in </a:t>
            </a:r>
            <a:r>
              <a:rPr lang="en-US" baseline="0" dirty="0" err="1" smtClean="0"/>
              <a:t>Yadgir</a:t>
            </a:r>
            <a:r>
              <a:rPr lang="en-US" baseline="0" dirty="0" smtClean="0"/>
              <a:t> district</a:t>
            </a:r>
            <a:endParaRPr lang="en-US" dirty="0"/>
          </a:p>
        </p:txBody>
      </p:sp>
      <p:sp>
        <p:nvSpPr>
          <p:cNvPr id="4" name="Slide Number Placeholder 3"/>
          <p:cNvSpPr>
            <a:spLocks noGrp="1"/>
          </p:cNvSpPr>
          <p:nvPr>
            <p:ph type="sldNum" sz="quarter" idx="10"/>
          </p:nvPr>
        </p:nvSpPr>
        <p:spPr/>
        <p:txBody>
          <a:bodyPr/>
          <a:lstStyle/>
          <a:p>
            <a:fld id="{86B5ED35-7326-4BB1-AF91-F64EB271CDC9}" type="slidenum">
              <a:rPr lang="en-US" smtClean="0"/>
              <a:t>3</a:t>
            </a:fld>
            <a:endParaRPr lang="en-US"/>
          </a:p>
        </p:txBody>
      </p:sp>
    </p:spTree>
    <p:extLst>
      <p:ext uri="{BB962C8B-B14F-4D97-AF65-F5344CB8AC3E}">
        <p14:creationId xmlns:p14="http://schemas.microsoft.com/office/powerpoint/2010/main" val="1797036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For instance the APF study found that the economic conditions for drop-outs matter more for girls than for boys among families</a:t>
            </a:r>
            <a:r>
              <a:rPr lang="en-US" baseline="0" dirty="0" smtClean="0"/>
              <a:t> who are poor and are living in a disadvantaged area. </a:t>
            </a:r>
            <a:r>
              <a:rPr lang="en-US" baseline="0" dirty="0" err="1" smtClean="0"/>
              <a:t>Siddhu</a:t>
            </a:r>
            <a:r>
              <a:rPr lang="en-US" baseline="0" dirty="0" smtClean="0"/>
              <a:t> found that girls who were “over-age” were less likely to transition to secondary school because of the commonly held perception that she is too old for school and a concern for their daughters safety and reputation.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6B5ED35-7326-4BB1-AF91-F64EB271CDC9}" type="slidenum">
              <a:rPr lang="en-US" smtClean="0"/>
              <a:t>5</a:t>
            </a:fld>
            <a:endParaRPr lang="en-US"/>
          </a:p>
        </p:txBody>
      </p:sp>
    </p:spTree>
    <p:extLst>
      <p:ext uri="{BB962C8B-B14F-4D97-AF65-F5344CB8AC3E}">
        <p14:creationId xmlns:p14="http://schemas.microsoft.com/office/powerpoint/2010/main" val="425901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However the % of teachers with a professional qualification is higher than the Indian average 92%</a:t>
            </a:r>
            <a:r>
              <a:rPr lang="en-US" baseline="0" dirty="0" smtClean="0"/>
              <a:t> as opposed to 85%</a:t>
            </a:r>
            <a:endParaRPr lang="en-US" dirty="0"/>
          </a:p>
        </p:txBody>
      </p:sp>
      <p:sp>
        <p:nvSpPr>
          <p:cNvPr id="4" name="Slide Number Placeholder 3"/>
          <p:cNvSpPr>
            <a:spLocks noGrp="1"/>
          </p:cNvSpPr>
          <p:nvPr>
            <p:ph type="sldNum" sz="quarter" idx="10"/>
          </p:nvPr>
        </p:nvSpPr>
        <p:spPr/>
        <p:txBody>
          <a:bodyPr/>
          <a:lstStyle/>
          <a:p>
            <a:fld id="{86B5ED35-7326-4BB1-AF91-F64EB271CDC9}" type="slidenum">
              <a:rPr lang="en-US" smtClean="0"/>
              <a:t>8</a:t>
            </a:fld>
            <a:endParaRPr lang="en-US"/>
          </a:p>
        </p:txBody>
      </p:sp>
    </p:spTree>
    <p:extLst>
      <p:ext uri="{BB962C8B-B14F-4D97-AF65-F5344CB8AC3E}">
        <p14:creationId xmlns:p14="http://schemas.microsoft.com/office/powerpoint/2010/main" val="2489749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Composite Gender Index</a:t>
            </a:r>
            <a:r>
              <a:rPr lang="en-US" baseline="0" dirty="0" smtClean="0"/>
              <a:t> (NUEPA) based on 23 Education Development Indicators divided into access, infrastructure, teachers and outcome indicators. At the district level- Gulbarga, </a:t>
            </a:r>
            <a:r>
              <a:rPr lang="en-US" baseline="0" dirty="0" err="1" smtClean="0"/>
              <a:t>Bidar</a:t>
            </a:r>
            <a:r>
              <a:rPr lang="en-US" baseline="0" dirty="0" smtClean="0"/>
              <a:t> and </a:t>
            </a:r>
            <a:r>
              <a:rPr lang="en-US" baseline="0" dirty="0" err="1" smtClean="0"/>
              <a:t>Yadgira</a:t>
            </a:r>
            <a:r>
              <a:rPr lang="en-US" baseline="0" dirty="0" smtClean="0"/>
              <a:t> have the most disadvantage. While the performance of Karnataka is better where elementary education is concerned for secondary education, it performs not as well putting it in the same group as Bihar, Orissa, U.P and Rajasthan</a:t>
            </a:r>
            <a:endParaRPr lang="en-US" dirty="0"/>
          </a:p>
        </p:txBody>
      </p:sp>
      <p:sp>
        <p:nvSpPr>
          <p:cNvPr id="4" name="Slide Number Placeholder 3"/>
          <p:cNvSpPr>
            <a:spLocks noGrp="1"/>
          </p:cNvSpPr>
          <p:nvPr>
            <p:ph type="sldNum" sz="quarter" idx="10"/>
          </p:nvPr>
        </p:nvSpPr>
        <p:spPr/>
        <p:txBody>
          <a:bodyPr/>
          <a:lstStyle/>
          <a:p>
            <a:fld id="{86B5ED35-7326-4BB1-AF91-F64EB271CDC9}" type="slidenum">
              <a:rPr lang="en-US" smtClean="0"/>
              <a:t>10</a:t>
            </a:fld>
            <a:endParaRPr lang="en-US"/>
          </a:p>
        </p:txBody>
      </p:sp>
    </p:spTree>
    <p:extLst>
      <p:ext uri="{BB962C8B-B14F-4D97-AF65-F5344CB8AC3E}">
        <p14:creationId xmlns:p14="http://schemas.microsoft.com/office/powerpoint/2010/main" val="3057804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Absenteeism is the best predictor of future drop-outs</a:t>
            </a:r>
            <a:endParaRPr lang="en-US" dirty="0"/>
          </a:p>
        </p:txBody>
      </p:sp>
      <p:sp>
        <p:nvSpPr>
          <p:cNvPr id="4" name="Slide Number Placeholder 3"/>
          <p:cNvSpPr>
            <a:spLocks noGrp="1"/>
          </p:cNvSpPr>
          <p:nvPr>
            <p:ph type="sldNum" sz="quarter" idx="10"/>
          </p:nvPr>
        </p:nvSpPr>
        <p:spPr/>
        <p:txBody>
          <a:bodyPr/>
          <a:lstStyle/>
          <a:p>
            <a:fld id="{86B5ED35-7326-4BB1-AF91-F64EB271CDC9}" type="slidenum">
              <a:rPr lang="en-US" smtClean="0"/>
              <a:t>16</a:t>
            </a:fld>
            <a:endParaRPr lang="en-US"/>
          </a:p>
        </p:txBody>
      </p:sp>
    </p:spTree>
    <p:extLst>
      <p:ext uri="{BB962C8B-B14F-4D97-AF65-F5344CB8AC3E}">
        <p14:creationId xmlns:p14="http://schemas.microsoft.com/office/powerpoint/2010/main" val="4228439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B5ED35-7326-4BB1-AF91-F64EB271CDC9}" type="slidenum">
              <a:rPr lang="en-US" smtClean="0"/>
              <a:t>18</a:t>
            </a:fld>
            <a:endParaRPr lang="en-US"/>
          </a:p>
        </p:txBody>
      </p:sp>
    </p:spTree>
    <p:extLst>
      <p:ext uri="{BB962C8B-B14F-4D97-AF65-F5344CB8AC3E}">
        <p14:creationId xmlns:p14="http://schemas.microsoft.com/office/powerpoint/2010/main" val="1226757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D43D18B-D076-45B4-A35D-1A54415615AB}" type="datetime1">
              <a:rPr lang="en-US" smtClean="0"/>
              <a:t>19/06/15</a:t>
            </a:fld>
            <a:endParaRPr lang="en-US" dirty="0"/>
          </a:p>
        </p:txBody>
      </p:sp>
      <p:sp>
        <p:nvSpPr>
          <p:cNvPr id="5" name="Footer Placeholder 4"/>
          <p:cNvSpPr>
            <a:spLocks noGrp="1"/>
          </p:cNvSpPr>
          <p:nvPr>
            <p:ph type="ftr" sz="quarter" idx="11"/>
          </p:nvPr>
        </p:nvSpPr>
        <p:spPr/>
        <p:txBody>
          <a:bodyPr/>
          <a:lstStyle/>
          <a:p>
            <a:r>
              <a:rPr lang="en-US" smtClean="0"/>
              <a:t>Sreeparna Ghosh, Azim Premji University</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099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E97BDF-7F86-456A-81DF-0E083B971074}" type="datetime1">
              <a:rPr lang="en-US" smtClean="0"/>
              <a:t>19/06/15</a:t>
            </a:fld>
            <a:endParaRPr lang="en-US" dirty="0"/>
          </a:p>
        </p:txBody>
      </p:sp>
      <p:sp>
        <p:nvSpPr>
          <p:cNvPr id="5" name="Footer Placeholder 4"/>
          <p:cNvSpPr>
            <a:spLocks noGrp="1"/>
          </p:cNvSpPr>
          <p:nvPr>
            <p:ph type="ftr" sz="quarter" idx="11"/>
          </p:nvPr>
        </p:nvSpPr>
        <p:spPr/>
        <p:txBody>
          <a:bodyPr/>
          <a:lstStyle/>
          <a:p>
            <a:r>
              <a:rPr lang="en-US" smtClean="0"/>
              <a:t>Sreeparna Ghosh, Azim Premji University</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94549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8ECC47-046B-4720-A84E-A0374A577512}" type="datetime1">
              <a:rPr lang="en-US" smtClean="0"/>
              <a:t>19/06/15</a:t>
            </a:fld>
            <a:endParaRPr lang="en-US" dirty="0"/>
          </a:p>
        </p:txBody>
      </p:sp>
      <p:sp>
        <p:nvSpPr>
          <p:cNvPr id="5" name="Footer Placeholder 4"/>
          <p:cNvSpPr>
            <a:spLocks noGrp="1"/>
          </p:cNvSpPr>
          <p:nvPr>
            <p:ph type="ftr" sz="quarter" idx="11"/>
          </p:nvPr>
        </p:nvSpPr>
        <p:spPr/>
        <p:txBody>
          <a:bodyPr/>
          <a:lstStyle/>
          <a:p>
            <a:r>
              <a:rPr lang="en-US" smtClean="0"/>
              <a:t>Sreeparna Ghosh, Azim Premji University</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89945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3341F8-42EA-4620-AD56-B5C161F8EF47}" type="datetime1">
              <a:rPr lang="en-US" smtClean="0"/>
              <a:t>19/06/15</a:t>
            </a:fld>
            <a:endParaRPr lang="en-US" dirty="0"/>
          </a:p>
        </p:txBody>
      </p:sp>
      <p:sp>
        <p:nvSpPr>
          <p:cNvPr id="5" name="Footer Placeholder 4"/>
          <p:cNvSpPr>
            <a:spLocks noGrp="1"/>
          </p:cNvSpPr>
          <p:nvPr>
            <p:ph type="ftr" sz="quarter" idx="11"/>
          </p:nvPr>
        </p:nvSpPr>
        <p:spPr/>
        <p:txBody>
          <a:bodyPr/>
          <a:lstStyle/>
          <a:p>
            <a:r>
              <a:rPr lang="en-US" smtClean="0"/>
              <a:t>Sreeparna Ghosh, Azim Premji University</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1481553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622948-13E2-4AAD-B57C-615ECF024998}" type="datetime1">
              <a:rPr lang="en-US" smtClean="0"/>
              <a:t>19/06/15</a:t>
            </a:fld>
            <a:endParaRPr lang="en-US" dirty="0"/>
          </a:p>
        </p:txBody>
      </p:sp>
      <p:sp>
        <p:nvSpPr>
          <p:cNvPr id="5" name="Footer Placeholder 4"/>
          <p:cNvSpPr>
            <a:spLocks noGrp="1"/>
          </p:cNvSpPr>
          <p:nvPr>
            <p:ph type="ftr" sz="quarter" idx="11"/>
          </p:nvPr>
        </p:nvSpPr>
        <p:spPr/>
        <p:txBody>
          <a:bodyPr/>
          <a:lstStyle/>
          <a:p>
            <a:r>
              <a:rPr lang="en-US" smtClean="0"/>
              <a:t>Sreeparna Ghosh, Azim Premji University</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693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EF35500-6E3F-4384-883A-0A623CD8ED38}" type="datetime1">
              <a:rPr lang="en-US" smtClean="0"/>
              <a:t>19/06/15</a:t>
            </a:fld>
            <a:endParaRPr lang="en-US" dirty="0"/>
          </a:p>
        </p:txBody>
      </p:sp>
      <p:sp>
        <p:nvSpPr>
          <p:cNvPr id="6" name="Footer Placeholder 5"/>
          <p:cNvSpPr>
            <a:spLocks noGrp="1"/>
          </p:cNvSpPr>
          <p:nvPr>
            <p:ph type="ftr" sz="quarter" idx="11"/>
          </p:nvPr>
        </p:nvSpPr>
        <p:spPr/>
        <p:txBody>
          <a:bodyPr/>
          <a:lstStyle/>
          <a:p>
            <a:r>
              <a:rPr lang="en-US" smtClean="0"/>
              <a:t>Sreeparna Ghosh, Azim Premji University</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82500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BD94642-1AD8-4179-9A59-97D631A59285}" type="datetime1">
              <a:rPr lang="en-US" smtClean="0"/>
              <a:t>19/06/15</a:t>
            </a:fld>
            <a:endParaRPr lang="en-US" dirty="0"/>
          </a:p>
        </p:txBody>
      </p:sp>
      <p:sp>
        <p:nvSpPr>
          <p:cNvPr id="8" name="Footer Placeholder 7"/>
          <p:cNvSpPr>
            <a:spLocks noGrp="1"/>
          </p:cNvSpPr>
          <p:nvPr>
            <p:ph type="ftr" sz="quarter" idx="11"/>
          </p:nvPr>
        </p:nvSpPr>
        <p:spPr/>
        <p:txBody>
          <a:bodyPr/>
          <a:lstStyle/>
          <a:p>
            <a:r>
              <a:rPr lang="en-US" smtClean="0"/>
              <a:t>Sreeparna Ghosh, Azim Premji University</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50470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0D2ECCF-B1AC-4C77-BF0F-F8462EAEC8E6}" type="datetime1">
              <a:rPr lang="en-US" smtClean="0"/>
              <a:t>19/06/15</a:t>
            </a:fld>
            <a:endParaRPr lang="en-US"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462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99E38B5-9847-4AD0-B725-83D369F41C35}" type="datetime1">
              <a:rPr lang="en-US" smtClean="0"/>
              <a:t>19/06/15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smtClean="0"/>
              <a:t>Sreeparna Ghosh, Azim Premji University</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84807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18BB1DE-E3B8-4221-9EB0-9A6011798654}" type="datetime1">
              <a:rPr lang="en-US" smtClean="0"/>
              <a:t>19/06/15</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smtClean="0"/>
              <a:t>Sreeparna Ghosh, Azim Premji University</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61693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A7D9E6-DFC9-407D-873E-5101B4D5E154}" type="datetime1">
              <a:rPr lang="en-US" smtClean="0"/>
              <a:t>19/06/15</a:t>
            </a:fld>
            <a:endParaRPr lang="en-US" dirty="0"/>
          </a:p>
        </p:txBody>
      </p:sp>
      <p:sp>
        <p:nvSpPr>
          <p:cNvPr id="6" name="Footer Placeholder 5"/>
          <p:cNvSpPr>
            <a:spLocks noGrp="1"/>
          </p:cNvSpPr>
          <p:nvPr>
            <p:ph type="ftr" sz="quarter" idx="11"/>
          </p:nvPr>
        </p:nvSpPr>
        <p:spPr/>
        <p:txBody>
          <a:bodyPr/>
          <a:lstStyle/>
          <a:p>
            <a:r>
              <a:rPr lang="en-US" smtClean="0"/>
              <a:t>Sreeparna Ghosh, Azim Premji University</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826204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8148DD71-4E70-4D62-B9B3-61E6C2E978C2}" type="datetime1">
              <a:rPr lang="en-US" smtClean="0"/>
              <a:t>19/06/15</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smtClean="0"/>
              <a:t>Sreeparna Ghosh, Azim Premji University</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359166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doi.org/10.1016/j.econedurev.2007.10.002" TargetMode="External"/><Relationship Id="rId4" Type="http://schemas.openxmlformats.org/officeDocument/2006/relationships/hyperlink" Target="http://www.ideasforindia.in/article.aspx?article_id=57%23sthash.hsP5PbKW.dpuf" TargetMode="Externa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Reducing Girls’ Dropouts : What Works?</a:t>
            </a:r>
            <a:endParaRPr lang="en-US" dirty="0"/>
          </a:p>
        </p:txBody>
      </p:sp>
      <p:sp>
        <p:nvSpPr>
          <p:cNvPr id="3" name="Subtitle 2"/>
          <p:cNvSpPr>
            <a:spLocks noGrp="1"/>
          </p:cNvSpPr>
          <p:nvPr>
            <p:ph type="subTitle" idx="1"/>
          </p:nvPr>
        </p:nvSpPr>
        <p:spPr/>
        <p:txBody>
          <a:bodyPr/>
          <a:lstStyle/>
          <a:p>
            <a:r>
              <a:rPr lang="en-US" dirty="0" smtClean="0"/>
              <a:t>Dr. Sreeparna Ghosh, assistant Professor, school of development, </a:t>
            </a:r>
            <a:r>
              <a:rPr lang="en-US" dirty="0" err="1" smtClean="0"/>
              <a:t>azim</a:t>
            </a:r>
            <a:r>
              <a:rPr lang="en-US" dirty="0" smtClean="0"/>
              <a:t> Premji university.  </a:t>
            </a:r>
            <a:endParaRPr lang="en-US" dirty="0"/>
          </a:p>
        </p:txBody>
      </p:sp>
    </p:spTree>
    <p:extLst>
      <p:ext uri="{BB962C8B-B14F-4D97-AF65-F5344CB8AC3E}">
        <p14:creationId xmlns:p14="http://schemas.microsoft.com/office/powerpoint/2010/main" val="416915713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Ranking on Gender and Development Indicators</a:t>
            </a:r>
            <a:endParaRPr lang="en-US" dirty="0"/>
          </a:p>
        </p:txBody>
      </p:sp>
      <p:pic>
        <p:nvPicPr>
          <p:cNvPr id="4" name="Content Placeholder 3"/>
          <p:cNvPicPr>
            <a:picLocks noGrp="1" noChangeAspect="1"/>
          </p:cNvPicPr>
          <p:nvPr>
            <p:ph idx="1"/>
          </p:nvPr>
        </p:nvPicPr>
        <p:blipFill rotWithShape="1">
          <a:blip r:embed="rId3"/>
          <a:srcRect l="13674" t="16442" r="12745" b="11576"/>
          <a:stretch/>
        </p:blipFill>
        <p:spPr>
          <a:xfrm>
            <a:off x="1052944" y="1989513"/>
            <a:ext cx="6830291" cy="375665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a:xfrm>
            <a:off x="272717" y="5998324"/>
            <a:ext cx="8694820" cy="369332"/>
          </a:xfrm>
          <a:prstGeom prst="rect">
            <a:avLst/>
          </a:prstGeom>
          <a:noFill/>
        </p:spPr>
        <p:txBody>
          <a:bodyPr wrap="square" rtlCol="0">
            <a:spAutoFit/>
          </a:bodyPr>
          <a:lstStyle/>
          <a:p>
            <a:r>
              <a:rPr lang="en-US" dirty="0" smtClean="0"/>
              <a:t>Source: SEMIS, Digital Gender Atlas for Advancing Girls’ Education, UNICEF, SSA and MHRD</a:t>
            </a:r>
            <a:endParaRPr lang="en-US" dirty="0"/>
          </a:p>
        </p:txBody>
      </p:sp>
      <p:sp>
        <p:nvSpPr>
          <p:cNvPr id="3" name="Footer Placeholder 2"/>
          <p:cNvSpPr>
            <a:spLocks noGrp="1"/>
          </p:cNvSpPr>
          <p:nvPr>
            <p:ph type="ftr" sz="quarter" idx="11"/>
          </p:nvPr>
        </p:nvSpPr>
        <p:spPr/>
        <p:txBody>
          <a:bodyPr/>
          <a:lstStyle/>
          <a:p>
            <a:r>
              <a:rPr lang="en-US" smtClean="0"/>
              <a:t>Sreeparna Ghosh, Azim Premji University</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10</a:t>
            </a:fld>
            <a:endParaRPr lang="en-US" dirty="0"/>
          </a:p>
        </p:txBody>
      </p:sp>
    </p:spTree>
    <p:extLst>
      <p:ext uri="{BB962C8B-B14F-4D97-AF65-F5344CB8AC3E}">
        <p14:creationId xmlns:p14="http://schemas.microsoft.com/office/powerpoint/2010/main" val="249035391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Early marriage contributes to drop-outs</a:t>
            </a:r>
            <a:endParaRPr lang="en-US" dirty="0"/>
          </a:p>
        </p:txBody>
      </p:sp>
      <p:sp>
        <p:nvSpPr>
          <p:cNvPr id="2" name="Footer Placeholder 1"/>
          <p:cNvSpPr>
            <a:spLocks noGrp="1"/>
          </p:cNvSpPr>
          <p:nvPr>
            <p:ph type="ftr" sz="quarter" idx="11"/>
          </p:nvPr>
        </p:nvSpPr>
        <p:spPr/>
        <p:txBody>
          <a:bodyPr/>
          <a:lstStyle/>
          <a:p>
            <a:r>
              <a:rPr lang="en-US" smtClean="0"/>
              <a:t>Sreeparna Ghosh, Azim Premji University</a:t>
            </a:r>
            <a:endParaRPr lang="en-US" dirty="0"/>
          </a:p>
        </p:txBody>
      </p:sp>
      <p:sp>
        <p:nvSpPr>
          <p:cNvPr id="3" name="Slide Number Placeholder 2"/>
          <p:cNvSpPr>
            <a:spLocks noGrp="1"/>
          </p:cNvSpPr>
          <p:nvPr>
            <p:ph type="sldNum" sz="quarter" idx="12"/>
          </p:nvPr>
        </p:nvSpPr>
        <p:spPr/>
        <p:txBody>
          <a:bodyPr/>
          <a:lstStyle/>
          <a:p>
            <a:fld id="{4FAB73BC-B049-4115-A692-8D63A059BFB8}" type="slidenum">
              <a:rPr lang="en-US" smtClean="0"/>
              <a:pPr/>
              <a:t>11</a:t>
            </a:fld>
            <a:endParaRPr lang="en-US" dirty="0"/>
          </a:p>
        </p:txBody>
      </p:sp>
      <p:graphicFrame>
        <p:nvGraphicFramePr>
          <p:cNvPr id="7" name="Content Placeholder 6"/>
          <p:cNvGraphicFramePr>
            <a:graphicFrameLocks noGrp="1"/>
          </p:cNvGraphicFramePr>
          <p:nvPr>
            <p:ph sz="half" idx="4294967295"/>
            <p:extLst>
              <p:ext uri="{D42A27DB-BD31-4B8C-83A1-F6EECF244321}">
                <p14:modId xmlns:p14="http://schemas.microsoft.com/office/powerpoint/2010/main" val="50241880"/>
              </p:ext>
            </p:extLst>
          </p:nvPr>
        </p:nvGraphicFramePr>
        <p:xfrm>
          <a:off x="676275" y="1807570"/>
          <a:ext cx="7937834" cy="4336560"/>
        </p:xfrm>
        <a:graphic>
          <a:graphicData uri="http://schemas.openxmlformats.org/drawingml/2006/table">
            <a:tbl>
              <a:tblPr firstRow="1" bandRow="1">
                <a:tableStyleId>{5C22544A-7EE6-4342-B048-85BDC9FD1C3A}</a:tableStyleId>
              </a:tblPr>
              <a:tblGrid>
                <a:gridCol w="3795526"/>
                <a:gridCol w="2075250"/>
                <a:gridCol w="2067058"/>
              </a:tblGrid>
              <a:tr h="352151">
                <a:tc>
                  <a:txBody>
                    <a:bodyPr/>
                    <a:lstStyle/>
                    <a:p>
                      <a:pPr algn="ctr" fontAlgn="b"/>
                      <a:r>
                        <a:rPr lang="en-US" sz="2400" b="1" i="0" u="none" strike="noStrike" dirty="0">
                          <a:solidFill>
                            <a:schemeClr val="bg1"/>
                          </a:solidFill>
                          <a:effectLst/>
                          <a:latin typeface="+mn-lt"/>
                        </a:rPr>
                        <a:t>Marriage Below Legal Age</a:t>
                      </a:r>
                    </a:p>
                  </a:txBody>
                  <a:tcPr marL="7620" marR="7620" marT="7620" marB="0" anchor="b"/>
                </a:tc>
                <a:tc>
                  <a:txBody>
                    <a:bodyPr/>
                    <a:lstStyle/>
                    <a:p>
                      <a:pPr algn="ctr" fontAlgn="b"/>
                      <a:r>
                        <a:rPr lang="en-US" sz="2400" b="1" i="0" u="none" strike="noStrike" dirty="0">
                          <a:solidFill>
                            <a:schemeClr val="bg1"/>
                          </a:solidFill>
                          <a:effectLst/>
                          <a:latin typeface="+mn-lt"/>
                        </a:rPr>
                        <a:t>Boys</a:t>
                      </a:r>
                    </a:p>
                  </a:txBody>
                  <a:tcPr marL="7620" marR="7620" marT="7620" marB="0" anchor="b"/>
                </a:tc>
                <a:tc>
                  <a:txBody>
                    <a:bodyPr/>
                    <a:lstStyle/>
                    <a:p>
                      <a:pPr algn="ctr" fontAlgn="b"/>
                      <a:r>
                        <a:rPr lang="en-US" sz="2400" b="1" i="0" u="none" strike="noStrike" dirty="0">
                          <a:solidFill>
                            <a:schemeClr val="bg1"/>
                          </a:solidFill>
                          <a:effectLst/>
                          <a:latin typeface="+mn-lt"/>
                        </a:rPr>
                        <a:t>Girls</a:t>
                      </a:r>
                    </a:p>
                  </a:txBody>
                  <a:tcPr marL="7620" marR="7620" marT="7620" marB="0" anchor="b"/>
                </a:tc>
              </a:tr>
              <a:tr h="396318">
                <a:tc>
                  <a:txBody>
                    <a:bodyPr/>
                    <a:lstStyle/>
                    <a:p>
                      <a:pPr algn="l" fontAlgn="b"/>
                      <a:r>
                        <a:rPr lang="en-US" sz="2400" b="1" i="0" u="none" strike="noStrike" dirty="0" err="1" smtClean="0">
                          <a:solidFill>
                            <a:srgbClr val="000000"/>
                          </a:solidFill>
                          <a:effectLst/>
                          <a:latin typeface="+mn-lt"/>
                        </a:rPr>
                        <a:t>Bidar</a:t>
                      </a:r>
                      <a:r>
                        <a:rPr lang="en-US" sz="2400" b="1" i="0" u="none" strike="noStrike" dirty="0" smtClean="0">
                          <a:solidFill>
                            <a:srgbClr val="000000"/>
                          </a:solidFill>
                          <a:effectLst/>
                          <a:latin typeface="+mn-lt"/>
                        </a:rPr>
                        <a:t> </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dirty="0">
                          <a:solidFill>
                            <a:srgbClr val="000000"/>
                          </a:solidFill>
                          <a:effectLst/>
                          <a:latin typeface="+mn-lt"/>
                        </a:rPr>
                        <a:t>13.9</a:t>
                      </a:r>
                    </a:p>
                  </a:txBody>
                  <a:tcPr marL="7620" marR="7620" marT="7620" marB="0" anchor="b"/>
                </a:tc>
                <a:tc>
                  <a:txBody>
                    <a:bodyPr/>
                    <a:lstStyle/>
                    <a:p>
                      <a:pPr algn="r" fontAlgn="b"/>
                      <a:r>
                        <a:rPr lang="en-US" sz="2400" b="0" i="0" u="none" strike="noStrike" dirty="0">
                          <a:solidFill>
                            <a:srgbClr val="000000"/>
                          </a:solidFill>
                          <a:effectLst/>
                          <a:latin typeface="+mn-lt"/>
                        </a:rPr>
                        <a:t>26.8</a:t>
                      </a:r>
                    </a:p>
                  </a:txBody>
                  <a:tcPr marL="7620" marR="7620" marT="7620" marB="0" anchor="b"/>
                </a:tc>
              </a:tr>
              <a:tr h="396318">
                <a:tc>
                  <a:txBody>
                    <a:bodyPr/>
                    <a:lstStyle/>
                    <a:p>
                      <a:pPr algn="l" fontAlgn="b"/>
                      <a:r>
                        <a:rPr lang="en-US" sz="2400" b="1" i="0" u="none" strike="noStrike" dirty="0" err="1" smtClean="0">
                          <a:solidFill>
                            <a:srgbClr val="000000"/>
                          </a:solidFill>
                          <a:effectLst/>
                          <a:latin typeface="+mn-lt"/>
                        </a:rPr>
                        <a:t>Chitradurga</a:t>
                      </a:r>
                      <a:r>
                        <a:rPr lang="en-US" sz="2400" b="1" i="0" u="none" strike="noStrike" dirty="0" smtClean="0">
                          <a:solidFill>
                            <a:srgbClr val="000000"/>
                          </a:solidFill>
                          <a:effectLst/>
                          <a:latin typeface="+mn-lt"/>
                        </a:rPr>
                        <a:t> </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a:solidFill>
                            <a:srgbClr val="000000"/>
                          </a:solidFill>
                          <a:effectLst/>
                          <a:latin typeface="+mn-lt"/>
                        </a:rPr>
                        <a:t>11</a:t>
                      </a:r>
                    </a:p>
                  </a:txBody>
                  <a:tcPr marL="7620" marR="7620" marT="7620" marB="0" anchor="b"/>
                </a:tc>
                <a:tc>
                  <a:txBody>
                    <a:bodyPr/>
                    <a:lstStyle/>
                    <a:p>
                      <a:pPr algn="r" fontAlgn="b"/>
                      <a:r>
                        <a:rPr lang="en-US" sz="2400" b="0" i="0" u="none" strike="noStrike">
                          <a:solidFill>
                            <a:srgbClr val="000000"/>
                          </a:solidFill>
                          <a:effectLst/>
                          <a:latin typeface="+mn-lt"/>
                        </a:rPr>
                        <a:t>27.8</a:t>
                      </a:r>
                    </a:p>
                  </a:txBody>
                  <a:tcPr marL="7620" marR="7620" marT="7620" marB="0" anchor="b"/>
                </a:tc>
              </a:tr>
              <a:tr h="396318">
                <a:tc>
                  <a:txBody>
                    <a:bodyPr/>
                    <a:lstStyle/>
                    <a:p>
                      <a:pPr algn="l" fontAlgn="b"/>
                      <a:r>
                        <a:rPr lang="en-US" sz="2400" b="1" i="0" u="none" strike="noStrike" dirty="0" err="1" smtClean="0">
                          <a:solidFill>
                            <a:srgbClr val="000000"/>
                          </a:solidFill>
                          <a:effectLst/>
                          <a:latin typeface="+mn-lt"/>
                        </a:rPr>
                        <a:t>Gadag</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a:solidFill>
                            <a:srgbClr val="000000"/>
                          </a:solidFill>
                          <a:effectLst/>
                          <a:latin typeface="+mn-lt"/>
                        </a:rPr>
                        <a:t>7.7</a:t>
                      </a:r>
                    </a:p>
                  </a:txBody>
                  <a:tcPr marL="7620" marR="7620" marT="7620" marB="0" anchor="b"/>
                </a:tc>
                <a:tc>
                  <a:txBody>
                    <a:bodyPr/>
                    <a:lstStyle/>
                    <a:p>
                      <a:pPr algn="r" fontAlgn="b"/>
                      <a:r>
                        <a:rPr lang="en-US" sz="2400" b="0" i="0" u="none" strike="noStrike">
                          <a:solidFill>
                            <a:srgbClr val="000000"/>
                          </a:solidFill>
                          <a:effectLst/>
                          <a:latin typeface="+mn-lt"/>
                        </a:rPr>
                        <a:t>33</a:t>
                      </a:r>
                    </a:p>
                  </a:txBody>
                  <a:tcPr marL="7620" marR="7620" marT="7620" marB="0" anchor="b"/>
                </a:tc>
              </a:tr>
              <a:tr h="396318">
                <a:tc>
                  <a:txBody>
                    <a:bodyPr/>
                    <a:lstStyle/>
                    <a:p>
                      <a:pPr algn="l" fontAlgn="b"/>
                      <a:r>
                        <a:rPr lang="en-US" sz="2400" b="1" i="0" u="none" strike="noStrike" dirty="0" smtClean="0">
                          <a:solidFill>
                            <a:srgbClr val="000000"/>
                          </a:solidFill>
                          <a:effectLst/>
                          <a:latin typeface="+mn-lt"/>
                        </a:rPr>
                        <a:t>Bellary </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dirty="0">
                          <a:solidFill>
                            <a:srgbClr val="000000"/>
                          </a:solidFill>
                          <a:effectLst/>
                          <a:latin typeface="+mn-lt"/>
                        </a:rPr>
                        <a:t>18.2</a:t>
                      </a:r>
                    </a:p>
                  </a:txBody>
                  <a:tcPr marL="7620" marR="7620" marT="7620" marB="0" anchor="b"/>
                </a:tc>
                <a:tc>
                  <a:txBody>
                    <a:bodyPr/>
                    <a:lstStyle/>
                    <a:p>
                      <a:pPr algn="r" fontAlgn="b"/>
                      <a:r>
                        <a:rPr lang="en-US" sz="2400" b="0" i="0" u="none" strike="noStrike">
                          <a:solidFill>
                            <a:srgbClr val="000000"/>
                          </a:solidFill>
                          <a:effectLst/>
                          <a:latin typeface="+mn-lt"/>
                        </a:rPr>
                        <a:t>34.8</a:t>
                      </a:r>
                    </a:p>
                  </a:txBody>
                  <a:tcPr marL="7620" marR="7620" marT="7620" marB="0" anchor="b"/>
                </a:tc>
              </a:tr>
              <a:tr h="396318">
                <a:tc>
                  <a:txBody>
                    <a:bodyPr/>
                    <a:lstStyle/>
                    <a:p>
                      <a:pPr algn="l" fontAlgn="b"/>
                      <a:r>
                        <a:rPr lang="en-US" sz="2400" b="1" i="0" u="none" strike="noStrike" dirty="0" err="1" smtClean="0">
                          <a:solidFill>
                            <a:srgbClr val="000000"/>
                          </a:solidFill>
                          <a:effectLst/>
                          <a:latin typeface="+mn-lt"/>
                        </a:rPr>
                        <a:t>Raichur</a:t>
                      </a:r>
                      <a:r>
                        <a:rPr lang="en-US" sz="2400" b="1" i="0" u="none" strike="noStrike" dirty="0" smtClean="0">
                          <a:solidFill>
                            <a:srgbClr val="000000"/>
                          </a:solidFill>
                          <a:effectLst/>
                          <a:latin typeface="+mn-lt"/>
                        </a:rPr>
                        <a:t> </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dirty="0">
                          <a:solidFill>
                            <a:srgbClr val="000000"/>
                          </a:solidFill>
                          <a:effectLst/>
                          <a:latin typeface="+mn-lt"/>
                        </a:rPr>
                        <a:t>28.2</a:t>
                      </a:r>
                    </a:p>
                  </a:txBody>
                  <a:tcPr marL="7620" marR="7620" marT="7620" marB="0" anchor="b"/>
                </a:tc>
                <a:tc>
                  <a:txBody>
                    <a:bodyPr/>
                    <a:lstStyle/>
                    <a:p>
                      <a:pPr algn="r" fontAlgn="b"/>
                      <a:r>
                        <a:rPr lang="en-US" sz="2400" b="0" i="0" u="none" strike="noStrike">
                          <a:solidFill>
                            <a:srgbClr val="000000"/>
                          </a:solidFill>
                          <a:effectLst/>
                          <a:latin typeface="+mn-lt"/>
                        </a:rPr>
                        <a:t>35.3</a:t>
                      </a:r>
                    </a:p>
                  </a:txBody>
                  <a:tcPr marL="7620" marR="7620" marT="7620" marB="0" anchor="b"/>
                </a:tc>
              </a:tr>
              <a:tr h="396318">
                <a:tc>
                  <a:txBody>
                    <a:bodyPr/>
                    <a:lstStyle/>
                    <a:p>
                      <a:pPr algn="l" fontAlgn="b"/>
                      <a:r>
                        <a:rPr lang="en-US" sz="2400" b="1" i="0" u="none" strike="noStrike" dirty="0" err="1" smtClean="0">
                          <a:solidFill>
                            <a:srgbClr val="000000"/>
                          </a:solidFill>
                          <a:effectLst/>
                          <a:latin typeface="+mn-lt"/>
                        </a:rPr>
                        <a:t>Bijapur</a:t>
                      </a:r>
                      <a:r>
                        <a:rPr lang="en-US" sz="2400" b="1" i="0" u="none" strike="noStrike" dirty="0" smtClean="0">
                          <a:solidFill>
                            <a:srgbClr val="000000"/>
                          </a:solidFill>
                          <a:effectLst/>
                          <a:latin typeface="+mn-lt"/>
                        </a:rPr>
                        <a:t> </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dirty="0">
                          <a:solidFill>
                            <a:srgbClr val="000000"/>
                          </a:solidFill>
                          <a:effectLst/>
                          <a:latin typeface="+mn-lt"/>
                        </a:rPr>
                        <a:t>16.5</a:t>
                      </a:r>
                    </a:p>
                  </a:txBody>
                  <a:tcPr marL="7620" marR="7620" marT="7620" marB="0" anchor="b"/>
                </a:tc>
                <a:tc>
                  <a:txBody>
                    <a:bodyPr/>
                    <a:lstStyle/>
                    <a:p>
                      <a:pPr algn="r" fontAlgn="b"/>
                      <a:r>
                        <a:rPr lang="en-US" sz="2400" b="1" i="0" u="none" strike="noStrike">
                          <a:solidFill>
                            <a:srgbClr val="000000"/>
                          </a:solidFill>
                          <a:effectLst/>
                          <a:latin typeface="+mn-lt"/>
                        </a:rPr>
                        <a:t>38.4</a:t>
                      </a:r>
                    </a:p>
                  </a:txBody>
                  <a:tcPr marL="7620" marR="7620" marT="7620" marB="0" anchor="b"/>
                </a:tc>
              </a:tr>
              <a:tr h="396318">
                <a:tc>
                  <a:txBody>
                    <a:bodyPr/>
                    <a:lstStyle/>
                    <a:p>
                      <a:pPr algn="l" fontAlgn="b"/>
                      <a:r>
                        <a:rPr lang="en-US" sz="2400" b="1" i="0" u="none" strike="noStrike" dirty="0" smtClean="0">
                          <a:solidFill>
                            <a:srgbClr val="000000"/>
                          </a:solidFill>
                          <a:effectLst/>
                          <a:latin typeface="+mn-lt"/>
                        </a:rPr>
                        <a:t>Gulbarga </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dirty="0">
                          <a:solidFill>
                            <a:srgbClr val="000000"/>
                          </a:solidFill>
                          <a:effectLst/>
                          <a:latin typeface="+mn-lt"/>
                        </a:rPr>
                        <a:t>18.5</a:t>
                      </a:r>
                    </a:p>
                  </a:txBody>
                  <a:tcPr marL="7620" marR="7620" marT="7620" marB="0" anchor="b"/>
                </a:tc>
                <a:tc>
                  <a:txBody>
                    <a:bodyPr/>
                    <a:lstStyle/>
                    <a:p>
                      <a:pPr algn="r" fontAlgn="b"/>
                      <a:r>
                        <a:rPr lang="en-US" sz="2400" b="1" i="0" u="none" strike="noStrike">
                          <a:solidFill>
                            <a:srgbClr val="000000"/>
                          </a:solidFill>
                          <a:effectLst/>
                          <a:latin typeface="+mn-lt"/>
                        </a:rPr>
                        <a:t>41</a:t>
                      </a:r>
                    </a:p>
                  </a:txBody>
                  <a:tcPr marL="7620" marR="7620" marT="7620" marB="0" anchor="b"/>
                </a:tc>
              </a:tr>
              <a:tr h="396318">
                <a:tc>
                  <a:txBody>
                    <a:bodyPr/>
                    <a:lstStyle/>
                    <a:p>
                      <a:pPr algn="l" fontAlgn="b"/>
                      <a:r>
                        <a:rPr lang="en-US" sz="2400" b="1" i="0" u="none" strike="noStrike" dirty="0" err="1" smtClean="0">
                          <a:solidFill>
                            <a:srgbClr val="000000"/>
                          </a:solidFill>
                          <a:effectLst/>
                          <a:latin typeface="+mn-lt"/>
                        </a:rPr>
                        <a:t>Koppal</a:t>
                      </a:r>
                      <a:r>
                        <a:rPr lang="en-US" sz="2400" b="1" i="0" u="none" strike="noStrike" dirty="0" smtClean="0">
                          <a:solidFill>
                            <a:srgbClr val="000000"/>
                          </a:solidFill>
                          <a:effectLst/>
                          <a:latin typeface="+mn-lt"/>
                        </a:rPr>
                        <a:t> </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dirty="0">
                          <a:solidFill>
                            <a:srgbClr val="000000"/>
                          </a:solidFill>
                          <a:effectLst/>
                          <a:latin typeface="+mn-lt"/>
                        </a:rPr>
                        <a:t>18.4</a:t>
                      </a:r>
                    </a:p>
                  </a:txBody>
                  <a:tcPr marL="7620" marR="7620" marT="7620" marB="0" anchor="b"/>
                </a:tc>
                <a:tc>
                  <a:txBody>
                    <a:bodyPr/>
                    <a:lstStyle/>
                    <a:p>
                      <a:pPr algn="r" fontAlgn="b"/>
                      <a:r>
                        <a:rPr lang="en-US" sz="2400" b="1" i="0" u="none" strike="noStrike" dirty="0">
                          <a:solidFill>
                            <a:srgbClr val="000000"/>
                          </a:solidFill>
                          <a:effectLst/>
                          <a:latin typeface="+mn-lt"/>
                        </a:rPr>
                        <a:t>41.5</a:t>
                      </a:r>
                    </a:p>
                  </a:txBody>
                  <a:tcPr marL="7620" marR="7620" marT="7620" marB="0" anchor="b"/>
                </a:tc>
              </a:tr>
              <a:tr h="396318">
                <a:tc>
                  <a:txBody>
                    <a:bodyPr/>
                    <a:lstStyle/>
                    <a:p>
                      <a:pPr algn="l" fontAlgn="b"/>
                      <a:r>
                        <a:rPr lang="en-US" sz="2400" b="1" i="0" u="none" strike="noStrike" dirty="0" smtClean="0">
                          <a:solidFill>
                            <a:srgbClr val="000000"/>
                          </a:solidFill>
                          <a:effectLst/>
                          <a:latin typeface="+mn-lt"/>
                        </a:rPr>
                        <a:t>Belgaum </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dirty="0">
                          <a:solidFill>
                            <a:srgbClr val="000000"/>
                          </a:solidFill>
                          <a:effectLst/>
                          <a:latin typeface="+mn-lt"/>
                        </a:rPr>
                        <a:t>13.1</a:t>
                      </a:r>
                    </a:p>
                  </a:txBody>
                  <a:tcPr marL="7620" marR="7620" marT="7620" marB="0" anchor="b"/>
                </a:tc>
                <a:tc>
                  <a:txBody>
                    <a:bodyPr/>
                    <a:lstStyle/>
                    <a:p>
                      <a:pPr algn="r" fontAlgn="b"/>
                      <a:r>
                        <a:rPr lang="en-US" sz="2400" b="1" i="0" u="none" strike="noStrike" dirty="0">
                          <a:solidFill>
                            <a:srgbClr val="000000"/>
                          </a:solidFill>
                          <a:effectLst/>
                          <a:latin typeface="+mn-lt"/>
                        </a:rPr>
                        <a:t>42.6</a:t>
                      </a:r>
                    </a:p>
                  </a:txBody>
                  <a:tcPr marL="7620" marR="7620" marT="7620" marB="0" anchor="b"/>
                </a:tc>
              </a:tr>
              <a:tr h="396318">
                <a:tc>
                  <a:txBody>
                    <a:bodyPr/>
                    <a:lstStyle/>
                    <a:p>
                      <a:pPr algn="l" fontAlgn="b"/>
                      <a:r>
                        <a:rPr lang="en-US" sz="2400" b="1" i="0" u="none" strike="noStrike" dirty="0" err="1" smtClean="0">
                          <a:solidFill>
                            <a:srgbClr val="000000"/>
                          </a:solidFill>
                          <a:effectLst/>
                          <a:latin typeface="+mn-lt"/>
                        </a:rPr>
                        <a:t>Bagalkot</a:t>
                      </a:r>
                      <a:r>
                        <a:rPr lang="en-US" sz="2400" b="1" i="0" u="none" strike="noStrike" dirty="0" smtClean="0">
                          <a:solidFill>
                            <a:srgbClr val="000000"/>
                          </a:solidFill>
                          <a:effectLst/>
                          <a:latin typeface="+mn-lt"/>
                        </a:rPr>
                        <a:t>  </a:t>
                      </a:r>
                      <a:endParaRPr lang="en-US" sz="2400" b="1" i="0" u="none" strike="noStrike" dirty="0">
                        <a:solidFill>
                          <a:srgbClr val="000000"/>
                        </a:solidFill>
                        <a:effectLst/>
                        <a:latin typeface="+mn-lt"/>
                      </a:endParaRPr>
                    </a:p>
                  </a:txBody>
                  <a:tcPr marL="7620" marR="7620" marT="7620" marB="0" anchor="b"/>
                </a:tc>
                <a:tc>
                  <a:txBody>
                    <a:bodyPr/>
                    <a:lstStyle/>
                    <a:p>
                      <a:pPr algn="l" fontAlgn="b"/>
                      <a:r>
                        <a:rPr lang="en-US" sz="2400" b="0" i="0" u="none" strike="noStrike" dirty="0">
                          <a:solidFill>
                            <a:srgbClr val="000000"/>
                          </a:solidFill>
                          <a:effectLst/>
                          <a:latin typeface="+mn-lt"/>
                        </a:rPr>
                        <a:t>16.3</a:t>
                      </a:r>
                    </a:p>
                  </a:txBody>
                  <a:tcPr marL="7620" marR="7620" marT="7620" marB="0" anchor="b"/>
                </a:tc>
                <a:tc>
                  <a:txBody>
                    <a:bodyPr/>
                    <a:lstStyle/>
                    <a:p>
                      <a:pPr algn="r" fontAlgn="b"/>
                      <a:r>
                        <a:rPr lang="en-US" sz="2400" b="1" i="0" u="none" strike="noStrike" dirty="0">
                          <a:solidFill>
                            <a:srgbClr val="000000"/>
                          </a:solidFill>
                          <a:effectLst/>
                          <a:latin typeface="+mn-lt"/>
                        </a:rPr>
                        <a:t>43.6</a:t>
                      </a:r>
                    </a:p>
                  </a:txBody>
                  <a:tcPr marL="7620" marR="7620" marT="7620" marB="0" anchor="b"/>
                </a:tc>
              </a:tr>
            </a:tbl>
          </a:graphicData>
        </a:graphic>
      </p:graphicFrame>
    </p:spTree>
    <p:extLst>
      <p:ext uri="{BB962C8B-B14F-4D97-AF65-F5344CB8AC3E}">
        <p14:creationId xmlns:p14="http://schemas.microsoft.com/office/powerpoint/2010/main" val="387358765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How data can help</a:t>
            </a:r>
            <a:endParaRPr lang="en-US" dirty="0"/>
          </a:p>
        </p:txBody>
      </p:sp>
      <p:sp>
        <p:nvSpPr>
          <p:cNvPr id="6" name="Content Placeholder 5"/>
          <p:cNvSpPr>
            <a:spLocks noGrp="1"/>
          </p:cNvSpPr>
          <p:nvPr>
            <p:ph idx="1"/>
          </p:nvPr>
        </p:nvSpPr>
        <p:spPr/>
        <p:txBody>
          <a:bodyPr/>
          <a:lstStyle/>
          <a:p>
            <a:pPr>
              <a:buFont typeface="Wingdings" panose="05000000000000000000" pitchFamily="2" charset="2"/>
              <a:buChar char="§"/>
            </a:pPr>
            <a:r>
              <a:rPr lang="en-US" dirty="0" smtClean="0"/>
              <a:t>A focused </a:t>
            </a:r>
            <a:r>
              <a:rPr lang="en-US" b="1" dirty="0" smtClean="0"/>
              <a:t>Block-specific approach </a:t>
            </a:r>
            <a:r>
              <a:rPr lang="en-US" dirty="0" smtClean="0"/>
              <a:t>is required even within districts which are disadvantaged.</a:t>
            </a:r>
          </a:p>
          <a:p>
            <a:pPr>
              <a:buFont typeface="Wingdings" panose="05000000000000000000" pitchFamily="2" charset="2"/>
              <a:buChar char="§"/>
            </a:pPr>
            <a:r>
              <a:rPr lang="en-US" dirty="0" smtClean="0"/>
              <a:t>For example analysis of data from SEMIS reveals the following:</a:t>
            </a:r>
          </a:p>
          <a:p>
            <a:pPr lvl="1">
              <a:buFont typeface="Wingdings" panose="05000000000000000000" pitchFamily="2" charset="2"/>
              <a:buChar char="§"/>
            </a:pPr>
            <a:r>
              <a:rPr lang="en-US" dirty="0" smtClean="0"/>
              <a:t>In Gulbarga in </a:t>
            </a:r>
            <a:r>
              <a:rPr lang="en-US" dirty="0" err="1" smtClean="0"/>
              <a:t>Afzalpur</a:t>
            </a:r>
            <a:r>
              <a:rPr lang="en-US" dirty="0" smtClean="0"/>
              <a:t> Block, the main problem is access to a secondary school with just 77.27% of schools accessed through all-weather roads in contrast to 100% in Aland, Gulbarga South and </a:t>
            </a:r>
            <a:r>
              <a:rPr lang="en-US" dirty="0" err="1" smtClean="0"/>
              <a:t>Sedam</a:t>
            </a:r>
            <a:r>
              <a:rPr lang="en-US" dirty="0" smtClean="0"/>
              <a:t>. </a:t>
            </a:r>
          </a:p>
          <a:p>
            <a:pPr lvl="1">
              <a:buFont typeface="Wingdings" panose="05000000000000000000" pitchFamily="2" charset="2"/>
              <a:buChar char="§"/>
            </a:pPr>
            <a:r>
              <a:rPr lang="en-US" dirty="0" smtClean="0"/>
              <a:t>With the exception of Gulbarga North, all schools have toilets.  </a:t>
            </a:r>
          </a:p>
          <a:p>
            <a:pPr lvl="1">
              <a:buFont typeface="Wingdings" panose="05000000000000000000" pitchFamily="2" charset="2"/>
              <a:buChar char="§"/>
            </a:pPr>
            <a:r>
              <a:rPr lang="en-US" dirty="0" smtClean="0"/>
              <a:t>With the exception of </a:t>
            </a:r>
            <a:r>
              <a:rPr lang="en-US" dirty="0" err="1" smtClean="0"/>
              <a:t>Jewargi</a:t>
            </a:r>
            <a:r>
              <a:rPr lang="en-US" dirty="0" smtClean="0"/>
              <a:t>, all blocks have functional toilets.</a:t>
            </a:r>
          </a:p>
          <a:p>
            <a:pPr>
              <a:buFont typeface="Wingdings" panose="05000000000000000000" pitchFamily="2" charset="2"/>
              <a:buChar char="§"/>
            </a:pPr>
            <a:r>
              <a:rPr lang="en-US" dirty="0" smtClean="0"/>
              <a:t>Therefore Gulbarga’s school infrastructure issues required a </a:t>
            </a:r>
            <a:r>
              <a:rPr lang="en-US" b="1" dirty="0" smtClean="0"/>
              <a:t>multi-pronged approach where different Blocks will necessarily have different needs. </a:t>
            </a:r>
            <a:endParaRPr lang="en-US" b="1" dirty="0"/>
          </a:p>
        </p:txBody>
      </p:sp>
      <p:sp>
        <p:nvSpPr>
          <p:cNvPr id="3" name="Footer Placeholder 2"/>
          <p:cNvSpPr>
            <a:spLocks noGrp="1"/>
          </p:cNvSpPr>
          <p:nvPr>
            <p:ph type="ftr" sz="quarter" idx="11"/>
          </p:nvPr>
        </p:nvSpPr>
        <p:spPr/>
        <p:txBody>
          <a:bodyPr/>
          <a:lstStyle/>
          <a:p>
            <a:r>
              <a:rPr lang="en-US" smtClean="0"/>
              <a:t>Sreeparna Ghosh, Azim Premji University</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12</a:t>
            </a:fld>
            <a:endParaRPr lang="en-US" dirty="0"/>
          </a:p>
        </p:txBody>
      </p:sp>
    </p:spTree>
    <p:extLst>
      <p:ext uri="{BB962C8B-B14F-4D97-AF65-F5344CB8AC3E}">
        <p14:creationId xmlns:p14="http://schemas.microsoft.com/office/powerpoint/2010/main" val="197948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smtClean="0"/>
              <a:t>Policy lessons from around the world</a:t>
            </a:r>
            <a:endParaRPr lang="en-US" dirty="0"/>
          </a:p>
        </p:txBody>
      </p:sp>
      <p:sp>
        <p:nvSpPr>
          <p:cNvPr id="7" name="Text Placeholder 6"/>
          <p:cNvSpPr>
            <a:spLocks noGrp="1"/>
          </p:cNvSpPr>
          <p:nvPr>
            <p:ph type="body"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13</a:t>
            </a:fld>
            <a:endParaRPr lang="en-US" dirty="0"/>
          </a:p>
        </p:txBody>
      </p:sp>
    </p:spTree>
    <p:extLst>
      <p:ext uri="{BB962C8B-B14F-4D97-AF65-F5344CB8AC3E}">
        <p14:creationId xmlns:p14="http://schemas.microsoft.com/office/powerpoint/2010/main" val="1123773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Policy Options</a:t>
            </a:r>
            <a:endParaRPr lang="en-US" dirty="0"/>
          </a:p>
        </p:txBody>
      </p:sp>
      <p:sp>
        <p:nvSpPr>
          <p:cNvPr id="3" name="Content Placeholder 2"/>
          <p:cNvSpPr>
            <a:spLocks noGrp="1"/>
          </p:cNvSpPr>
          <p:nvPr>
            <p:ph idx="1"/>
          </p:nvPr>
        </p:nvSpPr>
        <p:spPr/>
        <p:txBody>
          <a:bodyPr>
            <a:normAutofit fontScale="85000" lnSpcReduction="20000"/>
          </a:bodyPr>
          <a:lstStyle/>
          <a:p>
            <a:pPr>
              <a:buFont typeface="Arial" panose="020B0604020202020204" pitchFamily="34" charset="0"/>
              <a:buChar char="•"/>
            </a:pPr>
            <a:r>
              <a:rPr lang="en-US" dirty="0" smtClean="0"/>
              <a:t>Since cost </a:t>
            </a:r>
            <a:r>
              <a:rPr lang="en-US" dirty="0"/>
              <a:t>of secondary education and distance to schools are some of the key “supply” side </a:t>
            </a:r>
            <a:r>
              <a:rPr lang="en-US" dirty="0" smtClean="0"/>
              <a:t>factors, </a:t>
            </a:r>
            <a:r>
              <a:rPr lang="en-US" dirty="0"/>
              <a:t>then </a:t>
            </a:r>
            <a:r>
              <a:rPr lang="en-US" dirty="0" smtClean="0"/>
              <a:t>interventions need to address </a:t>
            </a:r>
            <a:r>
              <a:rPr lang="en-US" dirty="0"/>
              <a:t>both. </a:t>
            </a:r>
          </a:p>
          <a:p>
            <a:pPr>
              <a:buFont typeface="Arial" panose="020B0604020202020204" pitchFamily="34" charset="0"/>
              <a:buChar char="•"/>
            </a:pPr>
            <a:r>
              <a:rPr lang="en-US" dirty="0" smtClean="0"/>
              <a:t>In some areas of the world (Kenya and Mexico) conditional cash transfers linked to attendance in schools have worked (Evans et al 2008; </a:t>
            </a:r>
            <a:r>
              <a:rPr lang="en-US" dirty="0" err="1" smtClean="0"/>
              <a:t>Fizbein</a:t>
            </a:r>
            <a:r>
              <a:rPr lang="en-US" dirty="0" smtClean="0"/>
              <a:t> and </a:t>
            </a:r>
            <a:r>
              <a:rPr lang="en-US" dirty="0" err="1" smtClean="0"/>
              <a:t>Schady</a:t>
            </a:r>
            <a:r>
              <a:rPr lang="en-US" dirty="0" smtClean="0"/>
              <a:t> 2009).</a:t>
            </a:r>
          </a:p>
          <a:p>
            <a:pPr>
              <a:buFont typeface="Arial" panose="020B0604020202020204" pitchFamily="34" charset="0"/>
              <a:buChar char="•"/>
            </a:pPr>
            <a:r>
              <a:rPr lang="en-US" dirty="0" smtClean="0"/>
              <a:t>Female stipend program (introduced in 1994 in Bangladesh) gives a monthly cash assistance conditional on attendance and academic performance is a successful example (Nobuhiko 2001 and </a:t>
            </a:r>
            <a:r>
              <a:rPr lang="en-US" dirty="0" err="1" smtClean="0"/>
              <a:t>Khandker</a:t>
            </a:r>
            <a:r>
              <a:rPr lang="en-US" dirty="0" smtClean="0"/>
              <a:t> 2003)</a:t>
            </a:r>
          </a:p>
          <a:p>
            <a:pPr>
              <a:buFont typeface="Arial" panose="020B0604020202020204" pitchFamily="34" charset="0"/>
              <a:buChar char="•"/>
            </a:pPr>
            <a:r>
              <a:rPr lang="en-US" dirty="0" smtClean="0"/>
              <a:t>Most importantly studies from Bangladesh indicate that female drop-out rates are most responsive to parents being persuaded that education will lead to livelihood options for their daughters (</a:t>
            </a:r>
            <a:r>
              <a:rPr lang="en-US" dirty="0" err="1" smtClean="0"/>
              <a:t>Mobarak</a:t>
            </a:r>
            <a:r>
              <a:rPr lang="en-US" dirty="0" smtClean="0"/>
              <a:t> 2012; Heath and </a:t>
            </a:r>
            <a:r>
              <a:rPr lang="en-US" dirty="0" err="1" smtClean="0"/>
              <a:t>Mobarak</a:t>
            </a:r>
            <a:r>
              <a:rPr lang="en-US" dirty="0" smtClean="0"/>
              <a:t> 2012). The expansions of female employment in the Bangladeshi garment industry is credited with many gender-equitable developments including later age at marriage, longer duration in education and more economic empowerment for women.</a:t>
            </a:r>
          </a:p>
          <a:p>
            <a:pPr>
              <a:buFont typeface="Arial" panose="020B0604020202020204" pitchFamily="34" charset="0"/>
              <a:buChar char="•"/>
            </a:pPr>
            <a:r>
              <a:rPr lang="en-US" dirty="0" smtClean="0"/>
              <a:t>Thus in </a:t>
            </a:r>
            <a:r>
              <a:rPr lang="en-US" dirty="0"/>
              <a:t>areas where there is a lack of “demand” for girls’ education even if there is an adequate supply of schools with the required infrastructure, education, </a:t>
            </a:r>
            <a:r>
              <a:rPr lang="en-US" dirty="0" smtClean="0"/>
              <a:t>unless a joint-up approach is devised where livelihoods, school </a:t>
            </a:r>
            <a:r>
              <a:rPr lang="en-US" dirty="0"/>
              <a:t>education </a:t>
            </a:r>
            <a:r>
              <a:rPr lang="en-US" dirty="0" smtClean="0"/>
              <a:t>and adult education are linked, there can be little success. </a:t>
            </a:r>
            <a:endParaRPr lang="en-US" dirty="0"/>
          </a:p>
          <a:p>
            <a:pPr>
              <a:buFont typeface="Arial" panose="020B0604020202020204" pitchFamily="34" charset="0"/>
              <a:buChar char="•"/>
            </a:pPr>
            <a:endParaRPr lang="en-US" dirty="0" smtClean="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14</a:t>
            </a:fld>
            <a:endParaRPr lang="en-US" dirty="0"/>
          </a:p>
        </p:txBody>
      </p:sp>
    </p:spTree>
    <p:extLst>
      <p:ext uri="{BB962C8B-B14F-4D97-AF65-F5344CB8AC3E}">
        <p14:creationId xmlns:p14="http://schemas.microsoft.com/office/powerpoint/2010/main" val="106936174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Interventions</a:t>
            </a:r>
            <a:endParaRPr lang="en-US" dirty="0"/>
          </a:p>
        </p:txBody>
      </p:sp>
      <p:sp>
        <p:nvSpPr>
          <p:cNvPr id="3" name="Content Placeholder 2"/>
          <p:cNvSpPr>
            <a:spLocks noGrp="1"/>
          </p:cNvSpPr>
          <p:nvPr>
            <p:ph idx="1"/>
          </p:nvPr>
        </p:nvSpPr>
        <p:spPr/>
        <p:txBody>
          <a:bodyPr>
            <a:noAutofit/>
          </a:bodyPr>
          <a:lstStyle/>
          <a:p>
            <a:pPr>
              <a:buFont typeface="Wingdings" panose="05000000000000000000" pitchFamily="2" charset="2"/>
              <a:buChar char="§"/>
            </a:pPr>
            <a:r>
              <a:rPr lang="en-US" sz="1600" dirty="0"/>
              <a:t>Preventive and Restorative Efforts (</a:t>
            </a:r>
            <a:r>
              <a:rPr lang="en-US" sz="1600" dirty="0" err="1"/>
              <a:t>Chugh</a:t>
            </a:r>
            <a:r>
              <a:rPr lang="en-US" sz="1600" dirty="0"/>
              <a:t> 2011)</a:t>
            </a:r>
          </a:p>
          <a:p>
            <a:pPr>
              <a:buFont typeface="Wingdings" panose="05000000000000000000" pitchFamily="2" charset="2"/>
              <a:buChar char="§"/>
            </a:pPr>
            <a:r>
              <a:rPr lang="en-US" sz="1600" dirty="0" smtClean="0"/>
              <a:t>Socioeconomic circumstances will not change in the medium term. However a focus on access </a:t>
            </a:r>
            <a:r>
              <a:rPr lang="en-US" sz="1600" dirty="0"/>
              <a:t>to </a:t>
            </a:r>
            <a:r>
              <a:rPr lang="en-US" sz="1600" dirty="0" smtClean="0"/>
              <a:t>schooling, attendance monitoring ,infrastructural improvements, </a:t>
            </a:r>
            <a:r>
              <a:rPr lang="en-US" sz="1600" dirty="0"/>
              <a:t>flexible curriculum and </a:t>
            </a:r>
            <a:r>
              <a:rPr lang="en-US" sz="1600" dirty="0" smtClean="0"/>
              <a:t> improving teacher motivation are likely to yield better retention. </a:t>
            </a:r>
          </a:p>
          <a:p>
            <a:pPr>
              <a:buFont typeface="Wingdings" panose="05000000000000000000" pitchFamily="2" charset="2"/>
              <a:buChar char="§"/>
            </a:pPr>
            <a:r>
              <a:rPr lang="en-US" sz="1600" dirty="0" smtClean="0"/>
              <a:t>Secondary Schools should be built in places where the risk of drop-outs are the highest and within commutable distance to children’s homes. </a:t>
            </a:r>
          </a:p>
          <a:p>
            <a:pPr>
              <a:buFont typeface="Wingdings" panose="05000000000000000000" pitchFamily="2" charset="2"/>
              <a:buChar char="§"/>
            </a:pPr>
            <a:r>
              <a:rPr lang="en-US" sz="1600" dirty="0" smtClean="0"/>
              <a:t>If building permanent structures is a problem, mobile schools could offer some solutions, for example in Odisha, a program has successfully included street children by locating mobile schools near railway stations (</a:t>
            </a:r>
            <a:r>
              <a:rPr lang="en-US" sz="1600" dirty="0" err="1" smtClean="0"/>
              <a:t>Datta</a:t>
            </a:r>
            <a:r>
              <a:rPr lang="en-US" sz="1600" dirty="0" smtClean="0"/>
              <a:t> and </a:t>
            </a:r>
            <a:r>
              <a:rPr lang="en-US" sz="1600" dirty="0" err="1" smtClean="0"/>
              <a:t>Banik</a:t>
            </a:r>
            <a:r>
              <a:rPr lang="en-US" sz="1600" dirty="0" smtClean="0"/>
              <a:t> 2014)</a:t>
            </a:r>
          </a:p>
          <a:p>
            <a:pPr>
              <a:buFont typeface="Wingdings" panose="05000000000000000000" pitchFamily="2" charset="2"/>
              <a:buChar char="§"/>
            </a:pPr>
            <a:r>
              <a:rPr lang="en-US" sz="1600" dirty="0" smtClean="0"/>
              <a:t>Strict implementation of RTE norms of 25% reservation for poor children and subsequent monitoring to ensure expanded access in underserved areas. </a:t>
            </a:r>
          </a:p>
          <a:p>
            <a:pPr>
              <a:buFont typeface="Wingdings" panose="05000000000000000000" pitchFamily="2" charset="2"/>
              <a:buChar char="§"/>
            </a:pPr>
            <a:r>
              <a:rPr lang="en-US" sz="1600" dirty="0" smtClean="0"/>
              <a:t>Certain measures are already in place to reduce the costs of schooling- further measures need to be incorporated if financial constraints are the primary cause of drop-outs so that out of pocket expenses for parents are tending to zero. </a:t>
            </a:r>
            <a:endParaRPr lang="en-US" sz="1600"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15</a:t>
            </a:fld>
            <a:endParaRPr lang="en-US" dirty="0"/>
          </a:p>
        </p:txBody>
      </p:sp>
    </p:spTree>
    <p:extLst>
      <p:ext uri="{BB962C8B-B14F-4D97-AF65-F5344CB8AC3E}">
        <p14:creationId xmlns:p14="http://schemas.microsoft.com/office/powerpoint/2010/main" val="1325857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170690"/>
            <a:ext cx="7543800" cy="1450757"/>
          </a:xfrm>
        </p:spPr>
        <p:txBody>
          <a:bodyPr/>
          <a:lstStyle/>
          <a:p>
            <a:r>
              <a:rPr lang="en-US" dirty="0" smtClean="0"/>
              <a:t>Interventions </a:t>
            </a:r>
            <a:r>
              <a:rPr lang="en-US" dirty="0" err="1" smtClean="0"/>
              <a:t>contd</a:t>
            </a:r>
            <a:r>
              <a:rPr lang="en-US" dirty="0" smtClean="0"/>
              <a:t>…</a:t>
            </a:r>
            <a:endParaRPr lang="en-US" dirty="0"/>
          </a:p>
        </p:txBody>
      </p:sp>
      <p:sp>
        <p:nvSpPr>
          <p:cNvPr id="3" name="Content Placeholder 2"/>
          <p:cNvSpPr>
            <a:spLocks noGrp="1"/>
          </p:cNvSpPr>
          <p:nvPr>
            <p:ph idx="1"/>
          </p:nvPr>
        </p:nvSpPr>
        <p:spPr/>
        <p:txBody>
          <a:bodyPr>
            <a:noAutofit/>
          </a:bodyPr>
          <a:lstStyle/>
          <a:p>
            <a:pPr>
              <a:buFont typeface="Wingdings" panose="05000000000000000000" pitchFamily="2" charset="2"/>
              <a:buChar char="§"/>
            </a:pPr>
            <a:r>
              <a:rPr lang="en-US" sz="1800" dirty="0" smtClean="0"/>
              <a:t>Children at the highest risks of dropping out in elementary school need to be </a:t>
            </a:r>
            <a:r>
              <a:rPr lang="en-US" sz="1800" b="1" dirty="0" smtClean="0"/>
              <a:t>identified</a:t>
            </a:r>
            <a:r>
              <a:rPr lang="en-US" sz="1800" dirty="0" smtClean="0"/>
              <a:t> by reviewing their performance and attendance. </a:t>
            </a:r>
          </a:p>
          <a:p>
            <a:pPr>
              <a:buFont typeface="Wingdings" panose="05000000000000000000" pitchFamily="2" charset="2"/>
              <a:buChar char="§"/>
            </a:pPr>
            <a:r>
              <a:rPr lang="en-US" sz="1800" dirty="0" smtClean="0"/>
              <a:t>To address deficits in learning, bridge courses can be organized during the summer session for those children at risk of dropping out, creatively designed so students enjoy the curriculum. </a:t>
            </a:r>
          </a:p>
          <a:p>
            <a:pPr>
              <a:buFont typeface="Wingdings" panose="05000000000000000000" pitchFamily="2" charset="2"/>
              <a:buChar char="§"/>
            </a:pPr>
            <a:r>
              <a:rPr lang="en-US" sz="1800" dirty="0" smtClean="0"/>
              <a:t>Performance improvement is an important reinforcement for students at risk of dropping out.</a:t>
            </a:r>
          </a:p>
          <a:p>
            <a:pPr lvl="1">
              <a:buFont typeface="Wingdings" panose="05000000000000000000" pitchFamily="2" charset="2"/>
              <a:buChar char="§"/>
            </a:pPr>
            <a:r>
              <a:rPr lang="en-US" dirty="0" smtClean="0"/>
              <a:t>Therefore important to address classroom transactions, pedagogy and teacher and student motivation, all of which are known to improve performance.</a:t>
            </a:r>
          </a:p>
          <a:p>
            <a:pPr>
              <a:buFont typeface="Wingdings" panose="05000000000000000000" pitchFamily="2" charset="2"/>
              <a:buChar char="§"/>
            </a:pPr>
            <a:r>
              <a:rPr lang="en-US" sz="1800" dirty="0" smtClean="0"/>
              <a:t>Assistance to teachers in developing instructional materials and a flexible curriculum and in particular attention needs to be paid in teaching science subjects for students </a:t>
            </a:r>
            <a:r>
              <a:rPr lang="en-US" sz="1800" dirty="0"/>
              <a:t>at risk of school failure</a:t>
            </a:r>
            <a:r>
              <a:rPr lang="en-US" sz="1800" dirty="0" smtClean="0"/>
              <a:t>.</a:t>
            </a:r>
            <a:endParaRPr lang="en-US" sz="1800"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16</a:t>
            </a:fld>
            <a:endParaRPr lang="en-US" dirty="0"/>
          </a:p>
        </p:txBody>
      </p:sp>
    </p:spTree>
    <p:extLst>
      <p:ext uri="{BB962C8B-B14F-4D97-AF65-F5344CB8AC3E}">
        <p14:creationId xmlns:p14="http://schemas.microsoft.com/office/powerpoint/2010/main" val="3622685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Interventions </a:t>
            </a:r>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t>A flexible curriculum that offers skill-oriented subjects so both parents and students can clearly see the links between education and livelihoods. </a:t>
            </a:r>
          </a:p>
          <a:p>
            <a:pPr>
              <a:buFont typeface="Wingdings" panose="05000000000000000000" pitchFamily="2" charset="2"/>
              <a:buChar char="§"/>
            </a:pPr>
            <a:r>
              <a:rPr lang="en-US" dirty="0"/>
              <a:t>Restorative efforts specifically focus on allowing the child to get readmitted once he/she has dropped out easily</a:t>
            </a:r>
          </a:p>
          <a:p>
            <a:pPr>
              <a:buFont typeface="Wingdings" panose="05000000000000000000" pitchFamily="2" charset="2"/>
              <a:buChar char="§"/>
            </a:pPr>
            <a:r>
              <a:rPr lang="en-US" dirty="0"/>
              <a:t>Adult education classes could also form part of a suit of measures for restorative efforts.</a:t>
            </a:r>
          </a:p>
          <a:p>
            <a:endParaRPr lang="en-US"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17</a:t>
            </a:fld>
            <a:endParaRPr lang="en-US" dirty="0"/>
          </a:p>
        </p:txBody>
      </p:sp>
    </p:spTree>
    <p:extLst>
      <p:ext uri="{BB962C8B-B14F-4D97-AF65-F5344CB8AC3E}">
        <p14:creationId xmlns:p14="http://schemas.microsoft.com/office/powerpoint/2010/main" val="870892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822959" y="1845734"/>
            <a:ext cx="7924226" cy="3925338"/>
          </a:xfrm>
        </p:spPr>
        <p:txBody>
          <a:bodyPr>
            <a:noAutofit/>
          </a:bodyPr>
          <a:lstStyle/>
          <a:p>
            <a:pPr marL="182880" indent="0">
              <a:lnSpc>
                <a:spcPct val="100000"/>
              </a:lnSpc>
              <a:spcBef>
                <a:spcPts val="0"/>
              </a:spcBef>
              <a:spcAft>
                <a:spcPts val="0"/>
              </a:spcAft>
              <a:buFont typeface="+mj-lt"/>
              <a:buAutoNum type="arabicPeriod"/>
            </a:pPr>
            <a:r>
              <a:rPr lang="en-US" sz="1000" dirty="0"/>
              <a:t>Azim Premji Foundation. (2013). Who Drops Out of School: Evidence from an Action Research Study in </a:t>
            </a:r>
            <a:r>
              <a:rPr lang="en-US" sz="1000" dirty="0" err="1"/>
              <a:t>Yadgir</a:t>
            </a:r>
            <a:r>
              <a:rPr lang="en-US" sz="1000" dirty="0"/>
              <a:t> Karnataka. Bengaluru: Azim Premji Foundation.</a:t>
            </a:r>
          </a:p>
          <a:p>
            <a:pPr marL="182880" indent="0">
              <a:lnSpc>
                <a:spcPct val="100000"/>
              </a:lnSpc>
              <a:spcBef>
                <a:spcPts val="0"/>
              </a:spcBef>
              <a:spcAft>
                <a:spcPts val="0"/>
              </a:spcAft>
              <a:buFont typeface="+mj-lt"/>
              <a:buAutoNum type="arabicPeriod"/>
            </a:pPr>
            <a:r>
              <a:rPr lang="en-US" sz="1000" dirty="0" err="1"/>
              <a:t>Clotfelter</a:t>
            </a:r>
            <a:r>
              <a:rPr lang="en-US" sz="1000" dirty="0"/>
              <a:t>, C. T., Ladd, H. F., &amp; </a:t>
            </a:r>
            <a:r>
              <a:rPr lang="en-US" sz="1000" dirty="0" err="1"/>
              <a:t>Vigdor</a:t>
            </a:r>
            <a:r>
              <a:rPr lang="en-US" sz="1000" dirty="0"/>
              <a:t>, J. L. (2007). Teacher credentials and student achievement: Longitudinal analysis with student fixed effects. Economics of Education: Major Contributions and Future Directions - The Dijon Papers, 26(6), 673–682. </a:t>
            </a:r>
            <a:r>
              <a:rPr lang="en-US" sz="1000" dirty="0">
                <a:hlinkClick r:id="rId3"/>
              </a:rPr>
              <a:t>http://doi.org/10.1016/j.econedurev.2007.10.002</a:t>
            </a:r>
            <a:endParaRPr lang="en-US" sz="1000" dirty="0"/>
          </a:p>
          <a:p>
            <a:pPr marL="182880" indent="0">
              <a:lnSpc>
                <a:spcPct val="100000"/>
              </a:lnSpc>
              <a:spcBef>
                <a:spcPts val="0"/>
              </a:spcBef>
              <a:spcAft>
                <a:spcPts val="0"/>
              </a:spcAft>
              <a:buFont typeface="+mj-lt"/>
              <a:buAutoNum type="arabicPeriod"/>
            </a:pPr>
            <a:r>
              <a:rPr lang="en-US" sz="1000" dirty="0" err="1" smtClean="0"/>
              <a:t>Chugh</a:t>
            </a:r>
            <a:r>
              <a:rPr lang="en-US" sz="1000" dirty="0"/>
              <a:t>, S (2011): Dropout in Secondary Education</a:t>
            </a:r>
            <a:r>
              <a:rPr lang="en-US" sz="1000" dirty="0" smtClean="0"/>
              <a:t>: A </a:t>
            </a:r>
            <a:r>
              <a:rPr lang="en-US" sz="1000" dirty="0"/>
              <a:t>Study of Children Living in Slums of </a:t>
            </a:r>
            <a:r>
              <a:rPr lang="en-US" sz="1000" dirty="0" smtClean="0"/>
              <a:t>Delhi National </a:t>
            </a:r>
            <a:r>
              <a:rPr lang="en-US" sz="1000" dirty="0"/>
              <a:t>University of Educational Planning and </a:t>
            </a:r>
            <a:r>
              <a:rPr lang="en-US" sz="1000" dirty="0" smtClean="0"/>
              <a:t>Administration Occasional Paper No, 37</a:t>
            </a:r>
            <a:endParaRPr lang="en-US" sz="1000" dirty="0"/>
          </a:p>
          <a:p>
            <a:pPr marL="182880" indent="0">
              <a:lnSpc>
                <a:spcPct val="100000"/>
              </a:lnSpc>
              <a:spcBef>
                <a:spcPts val="0"/>
              </a:spcBef>
              <a:spcAft>
                <a:spcPts val="0"/>
              </a:spcAft>
              <a:buFont typeface="+mj-lt"/>
              <a:buAutoNum type="arabicPeriod"/>
            </a:pPr>
            <a:r>
              <a:rPr lang="en-US" sz="1000" dirty="0" err="1" smtClean="0"/>
              <a:t>Datta</a:t>
            </a:r>
            <a:r>
              <a:rPr lang="en-US" sz="1000" dirty="0"/>
              <a:t>, D., &amp; </a:t>
            </a:r>
            <a:r>
              <a:rPr lang="en-US" sz="1000" dirty="0" err="1"/>
              <a:t>Banik</a:t>
            </a:r>
            <a:r>
              <a:rPr lang="en-US" sz="1000" dirty="0"/>
              <a:t>, D. (2014). “If the child cannot come to the school, then the school must go to the child”: The railway station platform schools in Odisha, India. Education 3-13, 42(4), 369–385</a:t>
            </a:r>
          </a:p>
          <a:p>
            <a:pPr marL="182880" indent="0">
              <a:lnSpc>
                <a:spcPct val="100000"/>
              </a:lnSpc>
              <a:spcBef>
                <a:spcPts val="0"/>
              </a:spcBef>
              <a:spcAft>
                <a:spcPts val="0"/>
              </a:spcAft>
              <a:buFont typeface="+mj-lt"/>
              <a:buAutoNum type="arabicPeriod"/>
            </a:pPr>
            <a:r>
              <a:rPr lang="en-US" sz="1000" dirty="0" err="1" smtClean="0"/>
              <a:t>Fiszbein</a:t>
            </a:r>
            <a:r>
              <a:rPr lang="en-US" sz="1000" dirty="0"/>
              <a:t>, A and N R </a:t>
            </a:r>
            <a:r>
              <a:rPr lang="en-US" sz="1000" dirty="0" err="1"/>
              <a:t>Schady</a:t>
            </a:r>
            <a:r>
              <a:rPr lang="en-US" sz="1000" dirty="0"/>
              <a:t> (eds.) (2009), Conditional Cash Transfers: Reducing Present and Future Poverty, World Bank Publications.</a:t>
            </a:r>
          </a:p>
          <a:p>
            <a:pPr marL="182880" indent="0">
              <a:lnSpc>
                <a:spcPct val="100000"/>
              </a:lnSpc>
              <a:spcBef>
                <a:spcPts val="0"/>
              </a:spcBef>
              <a:spcAft>
                <a:spcPts val="0"/>
              </a:spcAft>
              <a:buFont typeface="+mj-lt"/>
              <a:buAutoNum type="arabicPeriod"/>
            </a:pPr>
            <a:r>
              <a:rPr lang="en-US" sz="1000" dirty="0" err="1" smtClean="0"/>
              <a:t>Fuwa</a:t>
            </a:r>
            <a:r>
              <a:rPr lang="en-US" sz="1000" dirty="0"/>
              <a:t>, Nobuhiko (2001), The Net Impact of the Female Secondary School Stipend Program in Bangladesh, University Library of Munich, MPRA Paper. No. 23402.</a:t>
            </a:r>
          </a:p>
          <a:p>
            <a:pPr marL="182880" indent="0">
              <a:lnSpc>
                <a:spcPct val="100000"/>
              </a:lnSpc>
              <a:spcBef>
                <a:spcPts val="0"/>
              </a:spcBef>
              <a:spcAft>
                <a:spcPts val="0"/>
              </a:spcAft>
              <a:buFont typeface="+mj-lt"/>
              <a:buAutoNum type="arabicPeriod"/>
            </a:pPr>
            <a:r>
              <a:rPr lang="en-US" sz="1000" dirty="0"/>
              <a:t>Harris, D. and Sass T (2010). What makes for a good teacher and who can tell? Urban Institute Working Paper Series . Number 30 . September 2009</a:t>
            </a:r>
          </a:p>
          <a:p>
            <a:pPr marL="182880" indent="0">
              <a:lnSpc>
                <a:spcPct val="100000"/>
              </a:lnSpc>
              <a:spcBef>
                <a:spcPts val="0"/>
              </a:spcBef>
              <a:spcAft>
                <a:spcPts val="0"/>
              </a:spcAft>
              <a:buFont typeface="+mj-lt"/>
              <a:buAutoNum type="arabicPeriod"/>
            </a:pPr>
            <a:r>
              <a:rPr lang="en-US" sz="1000" dirty="0" err="1"/>
              <a:t>Hiremath</a:t>
            </a:r>
            <a:r>
              <a:rPr lang="en-US" sz="1000" dirty="0"/>
              <a:t>, M. (2014). A Study on Constitutional Provisions for Educational Rights of Women and Minorities in India with its Implementations in Karnataka State.</a:t>
            </a:r>
          </a:p>
          <a:p>
            <a:pPr marL="182880" indent="0">
              <a:lnSpc>
                <a:spcPct val="100000"/>
              </a:lnSpc>
              <a:spcBef>
                <a:spcPts val="0"/>
              </a:spcBef>
              <a:spcAft>
                <a:spcPts val="0"/>
              </a:spcAft>
              <a:buFont typeface="+mj-lt"/>
              <a:buAutoNum type="arabicPeriod"/>
            </a:pPr>
            <a:r>
              <a:rPr lang="en-US" sz="1000" dirty="0"/>
              <a:t>Josephine, Y. (</a:t>
            </a:r>
            <a:r>
              <a:rPr lang="en-US" sz="1000" dirty="0" err="1"/>
              <a:t>n.d.</a:t>
            </a:r>
            <a:r>
              <a:rPr lang="en-US" sz="1000" dirty="0"/>
              <a:t>). Impact of mid day meals </a:t>
            </a:r>
            <a:r>
              <a:rPr lang="en-US" sz="1000" dirty="0" err="1"/>
              <a:t>programmes</a:t>
            </a:r>
            <a:r>
              <a:rPr lang="en-US" sz="1000" dirty="0"/>
              <a:t> on enrolment and retention of girls in primary schools of West Garo Hills in </a:t>
            </a:r>
            <a:r>
              <a:rPr lang="en-US" sz="1000" dirty="0" err="1"/>
              <a:t>Meghalaya</a:t>
            </a:r>
            <a:r>
              <a:rPr lang="en-US" sz="1000" dirty="0" err="1" smtClean="0"/>
              <a:t>Heath</a:t>
            </a:r>
            <a:r>
              <a:rPr lang="en-US" sz="1000" dirty="0"/>
              <a:t>, R and A M </a:t>
            </a:r>
            <a:r>
              <a:rPr lang="en-US" sz="1000" dirty="0" err="1"/>
              <a:t>Mobarak</a:t>
            </a:r>
            <a:r>
              <a:rPr lang="en-US" sz="1000" dirty="0"/>
              <a:t> (2012), “Does Demand or Supply Constrain Investments in Education? Evidence from Garment Sector Jobs in Bangladesh”, Working Paper. </a:t>
            </a:r>
            <a:endParaRPr lang="en-US" sz="1000" dirty="0" smtClean="0"/>
          </a:p>
          <a:p>
            <a:pPr marL="182880" indent="0">
              <a:lnSpc>
                <a:spcPct val="100000"/>
              </a:lnSpc>
              <a:spcBef>
                <a:spcPts val="0"/>
              </a:spcBef>
              <a:spcAft>
                <a:spcPts val="0"/>
              </a:spcAft>
              <a:buFont typeface="+mj-lt"/>
              <a:buAutoNum type="arabicPeriod"/>
            </a:pPr>
            <a:r>
              <a:rPr lang="en-US" sz="1000" dirty="0"/>
              <a:t>Jensen, R (2010b), Economic Opportunities and Gender Differences in Human Capital: Experimental Evidence from India, NBER Working Paper Series, No. 16021.</a:t>
            </a:r>
          </a:p>
          <a:p>
            <a:pPr marL="182880" indent="0">
              <a:lnSpc>
                <a:spcPct val="100000"/>
              </a:lnSpc>
              <a:spcBef>
                <a:spcPts val="0"/>
              </a:spcBef>
              <a:spcAft>
                <a:spcPts val="0"/>
              </a:spcAft>
              <a:buFont typeface="+mj-lt"/>
              <a:buAutoNum type="arabicPeriod"/>
            </a:pPr>
            <a:r>
              <a:rPr lang="en-US" sz="1000" dirty="0" err="1" smtClean="0"/>
              <a:t>Khandker</a:t>
            </a:r>
            <a:r>
              <a:rPr lang="en-US" sz="1000" dirty="0"/>
              <a:t>, SR, MM Pitt, and, F Nobuhiko (2003), Subsidy to Promote Girls’ Secondary Education: The Female Stipend Program in Bangladesh, MPRA Paper. No.23688.</a:t>
            </a:r>
          </a:p>
          <a:p>
            <a:pPr marL="182880" indent="0">
              <a:lnSpc>
                <a:spcPct val="100000"/>
              </a:lnSpc>
              <a:spcBef>
                <a:spcPts val="0"/>
              </a:spcBef>
              <a:spcAft>
                <a:spcPts val="0"/>
              </a:spcAft>
              <a:buFont typeface="+mj-lt"/>
              <a:buAutoNum type="arabicPeriod"/>
            </a:pPr>
            <a:r>
              <a:rPr lang="en-US" sz="1000" dirty="0" err="1" smtClean="0"/>
              <a:t>Mobarak</a:t>
            </a:r>
            <a:r>
              <a:rPr lang="en-US" sz="1000" dirty="0" smtClean="0"/>
              <a:t>, A.M (2012) How to keep more girls in school: Lessons from Bangladesh Access at : </a:t>
            </a:r>
            <a:r>
              <a:rPr lang="en-US" sz="1000" dirty="0" smtClean="0">
                <a:hlinkClick r:id="rId4"/>
              </a:rPr>
              <a:t>http://www.ideasforindia.in/article.aspx?article_id=57#sthash.hsP5PbKW.dpuf</a:t>
            </a:r>
            <a:endParaRPr lang="en-US" sz="1000" dirty="0" smtClean="0"/>
          </a:p>
          <a:p>
            <a:pPr marL="182880" indent="0">
              <a:lnSpc>
                <a:spcPct val="100000"/>
              </a:lnSpc>
              <a:spcBef>
                <a:spcPts val="0"/>
              </a:spcBef>
              <a:spcAft>
                <a:spcPts val="0"/>
              </a:spcAft>
              <a:buFont typeface="+mj-lt"/>
              <a:buAutoNum type="arabicPeriod"/>
            </a:pPr>
            <a:r>
              <a:rPr lang="en-US" sz="1000" dirty="0" err="1" smtClean="0"/>
              <a:t>Siddhu</a:t>
            </a:r>
            <a:r>
              <a:rPr lang="en-US" sz="1000" dirty="0"/>
              <a:t>, G. (2011). Who makes it to secondary school? Determinants of transition to secondary schools in rural India. International Journal of Educational Development, 31(4), 394–401</a:t>
            </a:r>
            <a:r>
              <a:rPr lang="en-US" sz="1000" dirty="0" smtClean="0"/>
              <a:t>.</a:t>
            </a:r>
          </a:p>
          <a:p>
            <a:pPr marL="182880" indent="0">
              <a:lnSpc>
                <a:spcPct val="100000"/>
              </a:lnSpc>
              <a:spcBef>
                <a:spcPts val="0"/>
              </a:spcBef>
              <a:spcAft>
                <a:spcPts val="0"/>
              </a:spcAft>
              <a:buFont typeface="+mj-lt"/>
              <a:buAutoNum type="arabicPeriod"/>
            </a:pPr>
            <a:r>
              <a:rPr lang="en-US" sz="1000" dirty="0"/>
              <a:t>…… (2010). Can Families in Rural India Bear the </a:t>
            </a:r>
            <a:r>
              <a:rPr lang="en-US" sz="1000" dirty="0" smtClean="0"/>
              <a:t>Additional Burden </a:t>
            </a:r>
            <a:r>
              <a:rPr lang="en-US" sz="1000" dirty="0"/>
              <a:t>of Secondary Education? Investigating </a:t>
            </a:r>
            <a:r>
              <a:rPr lang="en-US" sz="1000" dirty="0" err="1" smtClean="0"/>
              <a:t>th</a:t>
            </a:r>
            <a:r>
              <a:rPr lang="en-US" sz="1000" dirty="0" err="1"/>
              <a:t>e</a:t>
            </a:r>
            <a:r>
              <a:rPr lang="en-US" sz="1000" dirty="0" err="1" smtClean="0"/>
              <a:t>Determinants</a:t>
            </a:r>
            <a:r>
              <a:rPr lang="en-US" sz="1000" dirty="0" smtClean="0"/>
              <a:t> </a:t>
            </a:r>
            <a:r>
              <a:rPr lang="en-US" sz="1000" dirty="0"/>
              <a:t>of </a:t>
            </a:r>
            <a:r>
              <a:rPr lang="en-US" sz="1000" dirty="0" smtClean="0"/>
              <a:t>Transition. CREATE Pathways to Access Research </a:t>
            </a:r>
            <a:r>
              <a:rPr lang="en-US" sz="1000" dirty="0"/>
              <a:t>Monograph No. </a:t>
            </a:r>
            <a:r>
              <a:rPr lang="en-US" sz="1000" dirty="0" smtClean="0"/>
              <a:t>50 November 2010, University of Sussex, IDS </a:t>
            </a:r>
          </a:p>
          <a:p>
            <a:pPr marL="182880" indent="0">
              <a:lnSpc>
                <a:spcPct val="100000"/>
              </a:lnSpc>
              <a:spcBef>
                <a:spcPts val="0"/>
              </a:spcBef>
              <a:spcAft>
                <a:spcPts val="0"/>
              </a:spcAft>
              <a:buFont typeface="+mj-lt"/>
              <a:buAutoNum type="arabicPeriod"/>
            </a:pPr>
            <a:r>
              <a:rPr lang="en-US" sz="1000" dirty="0"/>
              <a:t>UNGEI (2014) Accelerating </a:t>
            </a:r>
            <a:r>
              <a:rPr lang="en-US" sz="1000" dirty="0" smtClean="0"/>
              <a:t>Secondary Education </a:t>
            </a:r>
            <a:r>
              <a:rPr lang="en-US" sz="1000" dirty="0"/>
              <a:t>for Girls: </a:t>
            </a:r>
            <a:r>
              <a:rPr lang="en-US" sz="1000" dirty="0" smtClean="0"/>
              <a:t>Focusing on </a:t>
            </a:r>
            <a:r>
              <a:rPr lang="en-US" sz="1000" dirty="0"/>
              <a:t>Access and </a:t>
            </a:r>
            <a:r>
              <a:rPr lang="en-US" sz="1000" dirty="0" smtClean="0"/>
              <a:t>Retention Discussion Paper Series.</a:t>
            </a:r>
            <a:endParaRPr lang="en-US" sz="1000"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18</a:t>
            </a:fld>
            <a:endParaRPr lang="en-US" dirty="0"/>
          </a:p>
        </p:txBody>
      </p:sp>
    </p:spTree>
    <p:extLst>
      <p:ext uri="{BB962C8B-B14F-4D97-AF65-F5344CB8AC3E}">
        <p14:creationId xmlns:p14="http://schemas.microsoft.com/office/powerpoint/2010/main" val="1737849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Digital Gender Atlas for Advancing Girls’ Education</a:t>
            </a:r>
          </a:p>
          <a:p>
            <a:r>
              <a:rPr lang="en-US" dirty="0"/>
              <a:t>The Atlas is based primarily on District Information System for Education (DISE) and Unified District Information System for Education (U-DISE) data (2011- 2014), the National Education Management Information System (EMIS) for elementary and secondary education.</a:t>
            </a:r>
          </a:p>
          <a:p>
            <a:r>
              <a:rPr lang="en-US" dirty="0"/>
              <a:t>The Atlas draws on the Census of India 2011 for data on rural female literacy rates, working children in the school going age group, and the District Level Household and Facility Survey (DLHS) 2007-08 for data on age at marriage.</a:t>
            </a:r>
          </a:p>
          <a:p>
            <a:r>
              <a:rPr lang="en-US" dirty="0"/>
              <a:t>No primary data has been generated for developing the Atlas.</a:t>
            </a:r>
          </a:p>
          <a:p>
            <a:r>
              <a:rPr lang="en-US" dirty="0"/>
              <a:t>The analysis framework and formulae used in the EMIS has been used for data analysis and indexing. See the web link provided in the Indicator menu for further details on formulae used.</a:t>
            </a:r>
          </a:p>
          <a:p>
            <a:r>
              <a:rPr lang="en-US" dirty="0"/>
              <a:t>The Atlas uses the quartile ranking method to provide a comparative picture of performance on gender related education indicators within specific geographies. The quartile method simply partitions the data into four </a:t>
            </a:r>
            <a:r>
              <a:rPr lang="en-US" dirty="0" err="1"/>
              <a:t>groups.Quartile</a:t>
            </a:r>
            <a:r>
              <a:rPr lang="en-US" dirty="0"/>
              <a:t> 1 or the lowest group contains the data points which accommodate the lowest 25% of data and so on for each subsequent group of data. This is a broad segregation of the data for visualization and the variation of data range with in the quartiles can be different from map to map. Thus, the data range for each quartile for an indicator is created on the basis of the lowest and highest value of data for that particular indicator by dividing them into four parts.</a:t>
            </a:r>
          </a:p>
          <a:p>
            <a:r>
              <a:rPr lang="en-US" dirty="0"/>
              <a:t>Source: http://mmistech.com/atlas/about_atlas.html</a:t>
            </a:r>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19</a:t>
            </a:fld>
            <a:endParaRPr lang="en-US" dirty="0"/>
          </a:p>
        </p:txBody>
      </p:sp>
    </p:spTree>
    <p:extLst>
      <p:ext uri="{BB962C8B-B14F-4D97-AF65-F5344CB8AC3E}">
        <p14:creationId xmlns:p14="http://schemas.microsoft.com/office/powerpoint/2010/main" val="2485767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670559" y="1845734"/>
            <a:ext cx="7543801" cy="4023360"/>
          </a:xfrm>
        </p:spPr>
        <p:txBody>
          <a:bodyPr>
            <a:normAutofit/>
          </a:bodyPr>
          <a:lstStyle/>
          <a:p>
            <a:pPr>
              <a:buFont typeface="Wingdings" panose="05000000000000000000" pitchFamily="2" charset="2"/>
              <a:buChar char="§"/>
            </a:pPr>
            <a:r>
              <a:rPr lang="en-US" dirty="0"/>
              <a:t>Context of the </a:t>
            </a:r>
            <a:r>
              <a:rPr lang="en-US" dirty="0" smtClean="0"/>
              <a:t>problem</a:t>
            </a:r>
          </a:p>
          <a:p>
            <a:pPr>
              <a:buFont typeface="Wingdings" panose="05000000000000000000" pitchFamily="2" charset="2"/>
              <a:buChar char="§"/>
            </a:pPr>
            <a:r>
              <a:rPr lang="en-US" dirty="0" smtClean="0"/>
              <a:t>Reasons students drop-out</a:t>
            </a:r>
          </a:p>
          <a:p>
            <a:pPr lvl="1">
              <a:buFont typeface="Arial" panose="020B0604020202020204" pitchFamily="34" charset="0"/>
              <a:buChar char="•"/>
            </a:pPr>
            <a:r>
              <a:rPr lang="en-US" dirty="0" smtClean="0"/>
              <a:t>Specific reasons for girls</a:t>
            </a:r>
            <a:endParaRPr lang="en-US" dirty="0"/>
          </a:p>
          <a:p>
            <a:pPr>
              <a:buFont typeface="Wingdings" panose="05000000000000000000" pitchFamily="2" charset="2"/>
              <a:buChar char="§"/>
            </a:pPr>
            <a:r>
              <a:rPr lang="en-US" dirty="0" smtClean="0"/>
              <a:t>Current scenario</a:t>
            </a:r>
          </a:p>
          <a:p>
            <a:pPr lvl="1">
              <a:buFont typeface="Arial" panose="020B0604020202020204" pitchFamily="34" charset="0"/>
              <a:buChar char="•"/>
            </a:pPr>
            <a:r>
              <a:rPr lang="en-US" dirty="0" smtClean="0"/>
              <a:t>Nationally</a:t>
            </a:r>
            <a:endParaRPr lang="en-US" dirty="0"/>
          </a:p>
          <a:p>
            <a:pPr lvl="1">
              <a:buFont typeface="Arial" panose="020B0604020202020204" pitchFamily="34" charset="0"/>
              <a:buChar char="•"/>
            </a:pPr>
            <a:r>
              <a:rPr lang="en-US" dirty="0"/>
              <a:t>State Wise</a:t>
            </a:r>
          </a:p>
          <a:p>
            <a:pPr lvl="1">
              <a:buFont typeface="Arial" panose="020B0604020202020204" pitchFamily="34" charset="0"/>
              <a:buChar char="•"/>
            </a:pPr>
            <a:r>
              <a:rPr lang="en-US" dirty="0"/>
              <a:t>A case study of a district</a:t>
            </a:r>
          </a:p>
          <a:p>
            <a:pPr lvl="1">
              <a:buFont typeface="Arial" panose="020B0604020202020204" pitchFamily="34" charset="0"/>
              <a:buChar char="•"/>
            </a:pPr>
            <a:r>
              <a:rPr lang="en-US" dirty="0"/>
              <a:t>Data Sources: DISE 2011-2012, 2012-2013 and SEMIS 2012-2013</a:t>
            </a:r>
          </a:p>
          <a:p>
            <a:pPr>
              <a:buFont typeface="Wingdings" panose="05000000000000000000" pitchFamily="2" charset="2"/>
              <a:buChar char="§"/>
            </a:pPr>
            <a:r>
              <a:rPr lang="en-US" dirty="0" smtClean="0"/>
              <a:t>Feasible interventions and Policy Options for Karnataka</a:t>
            </a:r>
          </a:p>
          <a:p>
            <a:pPr lvl="1">
              <a:buFontTx/>
              <a:buChar char="-"/>
            </a:pPr>
            <a:endParaRPr lang="en-US" dirty="0" smtClean="0"/>
          </a:p>
          <a:p>
            <a:pPr>
              <a:buFontTx/>
              <a:buChar char="-"/>
            </a:pPr>
            <a:endParaRPr lang="en-US"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2</a:t>
            </a:fld>
            <a:endParaRPr lang="en-US" dirty="0"/>
          </a:p>
        </p:txBody>
      </p:sp>
    </p:spTree>
    <p:extLst>
      <p:ext uri="{BB962C8B-B14F-4D97-AF65-F5344CB8AC3E}">
        <p14:creationId xmlns:p14="http://schemas.microsoft.com/office/powerpoint/2010/main" val="251971401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children drop-out?</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smtClean="0"/>
              <a:t>Multiple reasons: Risk factors exist even prior to enrollment: poverty, low educational attainment of parents, pattern of schooling of siblings, a lack of pre-school experiences, child’s gender (</a:t>
            </a:r>
            <a:r>
              <a:rPr lang="en-US" dirty="0" err="1" smtClean="0"/>
              <a:t>Chugh</a:t>
            </a:r>
            <a:r>
              <a:rPr lang="en-US" dirty="0" smtClean="0"/>
              <a:t> 2011).</a:t>
            </a:r>
          </a:p>
          <a:p>
            <a:pPr>
              <a:buFont typeface="Arial" panose="020B0604020202020204" pitchFamily="34" charset="0"/>
              <a:buChar char="•"/>
            </a:pPr>
            <a:r>
              <a:rPr lang="en-US" dirty="0" smtClean="0"/>
              <a:t>Family characteristics: Migration linked to livelihoods, undervaluing of education because of a perceived lack of relevance and economic circumstances especially at the primary level (APF </a:t>
            </a:r>
            <a:r>
              <a:rPr lang="en-US" dirty="0" err="1" smtClean="0"/>
              <a:t>Yadgir</a:t>
            </a:r>
            <a:r>
              <a:rPr lang="en-US" dirty="0" smtClean="0"/>
              <a:t> Study 2013), mother’s literacy (</a:t>
            </a:r>
            <a:r>
              <a:rPr lang="en-US" dirty="0" err="1" smtClean="0"/>
              <a:t>Siddhu</a:t>
            </a:r>
            <a:r>
              <a:rPr lang="en-US" dirty="0" smtClean="0"/>
              <a:t> 2010, APF 2013), belonging to a marginal group (</a:t>
            </a:r>
            <a:r>
              <a:rPr lang="en-US" dirty="0" err="1" smtClean="0"/>
              <a:t>Siddhu</a:t>
            </a:r>
            <a:r>
              <a:rPr lang="en-US" dirty="0" smtClean="0"/>
              <a:t> 2011)</a:t>
            </a:r>
          </a:p>
          <a:p>
            <a:pPr>
              <a:buFont typeface="Arial" panose="020B0604020202020204" pitchFamily="34" charset="0"/>
              <a:buChar char="•"/>
            </a:pPr>
            <a:r>
              <a:rPr lang="en-US" dirty="0" smtClean="0"/>
              <a:t>Certain school and child characteristics which interact together such as poor performance in school brought on by a  disinterest in school, an inflexible curriculum, lack of motivation and teacher characteristics that can negatively affect children.</a:t>
            </a:r>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3</a:t>
            </a:fld>
            <a:endParaRPr lang="en-US" dirty="0"/>
          </a:p>
        </p:txBody>
      </p:sp>
    </p:spTree>
    <p:extLst>
      <p:ext uri="{BB962C8B-B14F-4D97-AF65-F5344CB8AC3E}">
        <p14:creationId xmlns:p14="http://schemas.microsoft.com/office/powerpoint/2010/main" val="189899432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a:t>
            </a:r>
            <a:r>
              <a:rPr lang="en-US" dirty="0" err="1" smtClean="0"/>
              <a:t>contd</a:t>
            </a:r>
            <a:r>
              <a:rPr lang="en-US" dirty="0" smtClean="0"/>
              <a: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School and classroom characteristics: Distance to school, Unsupportive school/classroom environment, school infrastructure such as lack of toilets, absenteeism of students (one of the best predictors of non-transitioning) and teachers, attitude and behavior of teachers, schools not responding to student needs </a:t>
            </a:r>
            <a:r>
              <a:rPr lang="en-US" dirty="0" smtClean="0"/>
              <a:t>(</a:t>
            </a:r>
            <a:r>
              <a:rPr lang="en-US" dirty="0" err="1" smtClean="0"/>
              <a:t>Chugh</a:t>
            </a:r>
            <a:r>
              <a:rPr lang="en-US" dirty="0" smtClean="0"/>
              <a:t> 2011)</a:t>
            </a:r>
          </a:p>
          <a:p>
            <a:pPr>
              <a:buFont typeface="Arial" panose="020B0604020202020204" pitchFamily="34" charset="0"/>
              <a:buChar char="•"/>
            </a:pPr>
            <a:r>
              <a:rPr lang="en-US" dirty="0" smtClean="0"/>
              <a:t>Educational outcomes related factors: Failure or repetition in the same grade, poor comprehension of school curricula (</a:t>
            </a:r>
            <a:r>
              <a:rPr lang="en-US" dirty="0" err="1" smtClean="0"/>
              <a:t>Siddhu</a:t>
            </a:r>
            <a:r>
              <a:rPr lang="en-US" dirty="0" smtClean="0"/>
              <a:t> 2010; 2011)</a:t>
            </a:r>
          </a:p>
          <a:p>
            <a:pPr>
              <a:buFont typeface="Arial" panose="020B0604020202020204" pitchFamily="34" charset="0"/>
              <a:buChar char="•"/>
            </a:pPr>
            <a:r>
              <a:rPr lang="en-US" dirty="0" smtClean="0"/>
              <a:t>Costs </a:t>
            </a:r>
            <a:r>
              <a:rPr lang="en-US" dirty="0"/>
              <a:t>associated with schooling: Direct and indirect costs of secondary education, including costs associated with distance to secondary schools and impacts of health-related factors (</a:t>
            </a:r>
            <a:r>
              <a:rPr lang="en-US" dirty="0" err="1"/>
              <a:t>Siddhu</a:t>
            </a:r>
            <a:r>
              <a:rPr lang="en-US" dirty="0"/>
              <a:t> 2010)</a:t>
            </a:r>
          </a:p>
          <a:p>
            <a:endParaRPr lang="en-US" dirty="0"/>
          </a:p>
        </p:txBody>
      </p:sp>
      <p:sp>
        <p:nvSpPr>
          <p:cNvPr id="5" name="Footer Placeholder 4"/>
          <p:cNvSpPr>
            <a:spLocks noGrp="1"/>
          </p:cNvSpPr>
          <p:nvPr>
            <p:ph type="ftr" sz="quarter" idx="11"/>
          </p:nvPr>
        </p:nvSpPr>
        <p:spPr/>
        <p:txBody>
          <a:bodyPr/>
          <a:lstStyle/>
          <a:p>
            <a:r>
              <a:rPr lang="en-US" smtClean="0"/>
              <a:t>Sreeparna Ghosh, Azim Premji University</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4</a:t>
            </a:fld>
            <a:endParaRPr lang="en-US" dirty="0"/>
          </a:p>
        </p:txBody>
      </p:sp>
    </p:spTree>
    <p:extLst>
      <p:ext uri="{BB962C8B-B14F-4D97-AF65-F5344CB8AC3E}">
        <p14:creationId xmlns:p14="http://schemas.microsoft.com/office/powerpoint/2010/main" val="747068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Reasons Why </a:t>
            </a:r>
            <a:r>
              <a:rPr lang="en-US" dirty="0"/>
              <a:t>G</a:t>
            </a:r>
            <a:r>
              <a:rPr lang="en-US" dirty="0" smtClean="0"/>
              <a:t>irls Drop-out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Linked to larger gender-inequities and an undervaluation of girls’ education</a:t>
            </a:r>
          </a:p>
          <a:p>
            <a:pPr lvl="1">
              <a:buFont typeface="Arial" panose="020B0604020202020204" pitchFamily="34" charset="0"/>
              <a:buChar char="•"/>
            </a:pPr>
            <a:r>
              <a:rPr lang="en-US" dirty="0" smtClean="0"/>
              <a:t>Additional </a:t>
            </a:r>
            <a:r>
              <a:rPr lang="en-US" dirty="0"/>
              <a:t>costs which are considered not a worthwhile investment for </a:t>
            </a:r>
            <a:r>
              <a:rPr lang="en-US" dirty="0" smtClean="0"/>
              <a:t>girls because they do not contribute to their natal home expenses once married</a:t>
            </a:r>
          </a:p>
          <a:p>
            <a:pPr lvl="1">
              <a:buFont typeface="Arial" panose="020B0604020202020204" pitchFamily="34" charset="0"/>
              <a:buChar char="•"/>
            </a:pPr>
            <a:r>
              <a:rPr lang="en-US" dirty="0" smtClean="0"/>
              <a:t>Opportunity costs of sending girls to schools – for example care of sibling and domestic work foregone. </a:t>
            </a:r>
            <a:endParaRPr lang="en-US" dirty="0"/>
          </a:p>
          <a:p>
            <a:pPr>
              <a:buFont typeface="Arial" panose="020B0604020202020204" pitchFamily="34" charset="0"/>
              <a:buChar char="•"/>
            </a:pPr>
            <a:r>
              <a:rPr lang="en-US" dirty="0" smtClean="0"/>
              <a:t>Early marriage norms for girls and the perception that girls at younger ages would require lesser dowries (</a:t>
            </a:r>
            <a:r>
              <a:rPr lang="en-US" dirty="0" err="1" smtClean="0"/>
              <a:t>Siddhu</a:t>
            </a:r>
            <a:r>
              <a:rPr lang="en-US" dirty="0" smtClean="0"/>
              <a:t> 2010)</a:t>
            </a:r>
          </a:p>
          <a:p>
            <a:pPr>
              <a:buFont typeface="Arial" panose="020B0604020202020204" pitchFamily="34" charset="0"/>
              <a:buChar char="•"/>
            </a:pPr>
            <a:r>
              <a:rPr lang="en-US" dirty="0" smtClean="0"/>
              <a:t>Mother’s literacy plays a very important role, girls with more literate mothers are less likely to drop out (APF 2013)</a:t>
            </a:r>
          </a:p>
          <a:p>
            <a:pPr>
              <a:buFont typeface="Arial" panose="020B0604020202020204" pitchFamily="34" charset="0"/>
              <a:buChar char="•"/>
            </a:pPr>
            <a:endParaRPr lang="en-US"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5</a:t>
            </a:fld>
            <a:endParaRPr lang="en-US" dirty="0"/>
          </a:p>
        </p:txBody>
      </p:sp>
    </p:spTree>
    <p:extLst>
      <p:ext uri="{BB962C8B-B14F-4D97-AF65-F5344CB8AC3E}">
        <p14:creationId xmlns:p14="http://schemas.microsoft.com/office/powerpoint/2010/main" val="210483676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enabling conditions for girls?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For transition to secondary schools the following are key (UNGEI 2014):</a:t>
            </a:r>
          </a:p>
          <a:p>
            <a:pPr lvl="1">
              <a:buFont typeface="Arial" panose="020B0604020202020204" pitchFamily="34" charset="0"/>
              <a:buChar char="•"/>
            </a:pPr>
            <a:r>
              <a:rPr lang="en-US" dirty="0"/>
              <a:t>Reasonable distance to school </a:t>
            </a:r>
          </a:p>
          <a:p>
            <a:pPr lvl="1">
              <a:buFont typeface="Arial" panose="020B0604020202020204" pitchFamily="34" charset="0"/>
              <a:buChar char="•"/>
            </a:pPr>
            <a:r>
              <a:rPr lang="en-US" dirty="0"/>
              <a:t>Functioning private, safe latrines and acceptable menstrual hygiene management (MHM) facilities and basic reproductive health education;</a:t>
            </a:r>
          </a:p>
          <a:p>
            <a:pPr lvl="1">
              <a:buFont typeface="Arial" panose="020B0604020202020204" pitchFamily="34" charset="0"/>
              <a:buChar char="•"/>
            </a:pPr>
            <a:r>
              <a:rPr lang="en-US" dirty="0"/>
              <a:t>Safety and security in the school environment</a:t>
            </a:r>
          </a:p>
          <a:p>
            <a:pPr lvl="1">
              <a:buFont typeface="Arial" panose="020B0604020202020204" pitchFamily="34" charset="0"/>
              <a:buChar char="•"/>
            </a:pPr>
            <a:r>
              <a:rPr lang="en-US" dirty="0"/>
              <a:t>Presence of female teachers in school</a:t>
            </a:r>
          </a:p>
          <a:p>
            <a:pPr lvl="1">
              <a:buFont typeface="Arial" panose="020B0604020202020204" pitchFamily="34" charset="0"/>
              <a:buChar char="•"/>
            </a:pPr>
            <a:r>
              <a:rPr lang="en-US" dirty="0"/>
              <a:t>Relevance of curriculum to life skills and </a:t>
            </a:r>
            <a:r>
              <a:rPr lang="en-US" dirty="0" err="1"/>
              <a:t>labour</a:t>
            </a:r>
            <a:r>
              <a:rPr lang="en-US" dirty="0"/>
              <a:t> market opportunities.</a:t>
            </a:r>
          </a:p>
          <a:p>
            <a:endParaRPr lang="en-US"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6</a:t>
            </a:fld>
            <a:endParaRPr lang="en-US" dirty="0"/>
          </a:p>
        </p:txBody>
      </p:sp>
    </p:spTree>
    <p:extLst>
      <p:ext uri="{BB962C8B-B14F-4D97-AF65-F5344CB8AC3E}">
        <p14:creationId xmlns:p14="http://schemas.microsoft.com/office/powerpoint/2010/main" val="292012451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KARNATAKA</a:t>
            </a:r>
            <a:endParaRPr lang="en-US" dirty="0"/>
          </a:p>
        </p:txBody>
      </p:sp>
      <p:sp>
        <p:nvSpPr>
          <p:cNvPr id="7" name="Text Placeholder 6"/>
          <p:cNvSpPr>
            <a:spLocks noGrp="1"/>
          </p:cNvSpPr>
          <p:nvPr>
            <p:ph type="body"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7</a:t>
            </a:fld>
            <a:endParaRPr lang="en-US" dirty="0"/>
          </a:p>
        </p:txBody>
      </p:sp>
    </p:spTree>
    <p:extLst>
      <p:ext uri="{BB962C8B-B14F-4D97-AF65-F5344CB8AC3E}">
        <p14:creationId xmlns:p14="http://schemas.microsoft.com/office/powerpoint/2010/main" val="2080552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Scenario at the Secondary Level</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r>
              <a:rPr lang="en-US" dirty="0" smtClean="0"/>
              <a:t>The secondary average annual drop-out rate in Karnataka is </a:t>
            </a:r>
            <a:r>
              <a:rPr lang="en-US" b="1" dirty="0" smtClean="0"/>
              <a:t>40%, </a:t>
            </a:r>
            <a:r>
              <a:rPr lang="en-US" dirty="0" smtClean="0"/>
              <a:t>the highest in the country.</a:t>
            </a:r>
            <a:endParaRPr lang="en-US" b="1" dirty="0" smtClean="0"/>
          </a:p>
          <a:p>
            <a:pPr>
              <a:buFont typeface="Wingdings" panose="05000000000000000000" pitchFamily="2" charset="2"/>
              <a:buChar char="§"/>
            </a:pPr>
            <a:r>
              <a:rPr lang="en-US" b="1" dirty="0" smtClean="0"/>
              <a:t>Transition to secondary schools a serious problem for girls</a:t>
            </a:r>
          </a:p>
          <a:p>
            <a:pPr>
              <a:buFont typeface="Wingdings" panose="05000000000000000000" pitchFamily="2" charset="2"/>
              <a:buChar char="§"/>
            </a:pPr>
            <a:r>
              <a:rPr lang="en-US" dirty="0" smtClean="0"/>
              <a:t>Nearly </a:t>
            </a:r>
            <a:r>
              <a:rPr lang="en-US" b="1" dirty="0" smtClean="0"/>
              <a:t>33% </a:t>
            </a:r>
            <a:r>
              <a:rPr lang="en-US" dirty="0" smtClean="0"/>
              <a:t>of secondary schools teachers in Karnataka </a:t>
            </a:r>
            <a:r>
              <a:rPr lang="en-US" b="1" dirty="0" smtClean="0"/>
              <a:t>do not have a graduate degree</a:t>
            </a:r>
            <a:r>
              <a:rPr lang="en-US" dirty="0" smtClean="0"/>
              <a:t>, the </a:t>
            </a:r>
            <a:r>
              <a:rPr lang="en-US" b="1" dirty="0" smtClean="0"/>
              <a:t>highest</a:t>
            </a:r>
            <a:r>
              <a:rPr lang="en-US" dirty="0" smtClean="0"/>
              <a:t> in the country. </a:t>
            </a:r>
          </a:p>
          <a:p>
            <a:pPr>
              <a:buFont typeface="Wingdings" panose="05000000000000000000" pitchFamily="2" charset="2"/>
              <a:buChar char="§"/>
            </a:pPr>
            <a:r>
              <a:rPr lang="en-US" dirty="0" smtClean="0"/>
              <a:t>Of all the </a:t>
            </a:r>
            <a:r>
              <a:rPr lang="en-US" b="1" dirty="0" smtClean="0"/>
              <a:t>southern states </a:t>
            </a:r>
            <a:r>
              <a:rPr lang="en-US" dirty="0" smtClean="0"/>
              <a:t>it also has the </a:t>
            </a:r>
            <a:r>
              <a:rPr lang="en-US" b="1" dirty="0" smtClean="0"/>
              <a:t>lowest % of teachers </a:t>
            </a:r>
            <a:r>
              <a:rPr lang="en-US" dirty="0" smtClean="0"/>
              <a:t>with a professional qualification </a:t>
            </a:r>
          </a:p>
          <a:p>
            <a:pPr>
              <a:buFont typeface="Wingdings" panose="05000000000000000000" pitchFamily="2" charset="2"/>
              <a:buChar char="§"/>
            </a:pPr>
            <a:r>
              <a:rPr lang="en-US" dirty="0" smtClean="0"/>
              <a:t>The percentage of students enrolled in government (36.46%)and private aided schools (32.2%) are </a:t>
            </a:r>
            <a:r>
              <a:rPr lang="en-US" b="1" dirty="0" smtClean="0"/>
              <a:t>similar</a:t>
            </a:r>
            <a:r>
              <a:rPr lang="en-US" dirty="0" smtClean="0"/>
              <a:t> in Karnataka. </a:t>
            </a:r>
            <a:endParaRPr lang="en-US" dirty="0"/>
          </a:p>
          <a:p>
            <a:pPr>
              <a:buFont typeface="Wingdings" panose="05000000000000000000" pitchFamily="2" charset="2"/>
              <a:buChar char="§"/>
            </a:pPr>
            <a:r>
              <a:rPr lang="en-US" dirty="0" smtClean="0"/>
              <a:t>In TN, more students in government schools, in Kerala, substantially more in private aided schools and in A.P, highest proportions in Local Body Schools.  </a:t>
            </a:r>
          </a:p>
          <a:p>
            <a:pPr>
              <a:buFont typeface="Wingdings" panose="05000000000000000000" pitchFamily="2" charset="2"/>
              <a:buChar char="§"/>
            </a:pPr>
            <a:r>
              <a:rPr lang="en-US" dirty="0" smtClean="0"/>
              <a:t>Gulbarga and </a:t>
            </a:r>
            <a:r>
              <a:rPr lang="en-US" dirty="0" err="1" smtClean="0"/>
              <a:t>Bidar</a:t>
            </a:r>
            <a:r>
              <a:rPr lang="en-US" dirty="0" smtClean="0"/>
              <a:t> already under Special Focus Districts and for </a:t>
            </a:r>
            <a:r>
              <a:rPr lang="en-US" dirty="0" err="1" smtClean="0"/>
              <a:t>Beti</a:t>
            </a:r>
            <a:r>
              <a:rPr lang="en-US" dirty="0" smtClean="0"/>
              <a:t> </a:t>
            </a:r>
            <a:r>
              <a:rPr lang="en-US" dirty="0" err="1" smtClean="0"/>
              <a:t>Bachao</a:t>
            </a:r>
            <a:r>
              <a:rPr lang="en-US" dirty="0" smtClean="0"/>
              <a:t> </a:t>
            </a:r>
            <a:r>
              <a:rPr lang="en-US" dirty="0" err="1" smtClean="0"/>
              <a:t>Beti</a:t>
            </a:r>
            <a:r>
              <a:rPr lang="en-US" dirty="0" smtClean="0"/>
              <a:t> </a:t>
            </a:r>
            <a:r>
              <a:rPr lang="en-US" dirty="0" err="1" smtClean="0"/>
              <a:t>Padhao</a:t>
            </a:r>
            <a:r>
              <a:rPr lang="en-US" dirty="0" smtClean="0"/>
              <a:t>, </a:t>
            </a:r>
            <a:r>
              <a:rPr lang="en-US" dirty="0" err="1" smtClean="0"/>
              <a:t>Bijapur</a:t>
            </a:r>
            <a:r>
              <a:rPr lang="en-US" dirty="0" smtClean="0"/>
              <a:t> is the focus (Gender Atlas of SEMIS).</a:t>
            </a:r>
          </a:p>
          <a:p>
            <a:pPr marL="0" indent="0">
              <a:buNone/>
            </a:pPr>
            <a:endParaRPr lang="en-US" dirty="0" smtClean="0"/>
          </a:p>
          <a:p>
            <a:pPr marL="0" indent="0">
              <a:buNone/>
            </a:pPr>
            <a:r>
              <a:rPr lang="en-US" b="1" i="1" dirty="0" smtClean="0"/>
              <a:t>Source for all data: SEMIS 2013-14</a:t>
            </a:r>
          </a:p>
          <a:p>
            <a:pPr marL="0" indent="0">
              <a:buNone/>
            </a:pPr>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8</a:t>
            </a:fld>
            <a:endParaRPr lang="en-US" dirty="0"/>
          </a:p>
        </p:txBody>
      </p:sp>
    </p:spTree>
    <p:extLst>
      <p:ext uri="{BB962C8B-B14F-4D97-AF65-F5344CB8AC3E}">
        <p14:creationId xmlns:p14="http://schemas.microsoft.com/office/powerpoint/2010/main" val="38947819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scenario contd..</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The primary problem areas for KN are </a:t>
            </a:r>
            <a:r>
              <a:rPr lang="en-US" b="1" dirty="0" smtClean="0"/>
              <a:t>toilets and teacher qualification</a:t>
            </a:r>
          </a:p>
          <a:p>
            <a:pPr>
              <a:buFont typeface="Wingdings" panose="05000000000000000000" pitchFamily="2" charset="2"/>
              <a:buChar char="§"/>
            </a:pPr>
            <a:r>
              <a:rPr lang="en-US" dirty="0" smtClean="0"/>
              <a:t>At the secondary level the most challenging districts are </a:t>
            </a:r>
            <a:r>
              <a:rPr lang="en-US" dirty="0" err="1" smtClean="0"/>
              <a:t>Yadgir</a:t>
            </a:r>
            <a:r>
              <a:rPr lang="en-US" dirty="0" smtClean="0"/>
              <a:t>, </a:t>
            </a:r>
            <a:r>
              <a:rPr lang="en-US" dirty="0" err="1" smtClean="0"/>
              <a:t>Koppal</a:t>
            </a:r>
            <a:r>
              <a:rPr lang="en-US" dirty="0" smtClean="0"/>
              <a:t>, </a:t>
            </a:r>
            <a:r>
              <a:rPr lang="en-US" dirty="0" err="1" smtClean="0"/>
              <a:t>Raichur</a:t>
            </a:r>
            <a:r>
              <a:rPr lang="en-US" dirty="0" smtClean="0"/>
              <a:t>, Gulbarga and </a:t>
            </a:r>
            <a:r>
              <a:rPr lang="en-US" dirty="0" err="1" smtClean="0"/>
              <a:t>Bidar</a:t>
            </a:r>
            <a:r>
              <a:rPr lang="en-US" dirty="0" smtClean="0"/>
              <a:t>.  </a:t>
            </a:r>
          </a:p>
          <a:p>
            <a:pPr>
              <a:buFont typeface="Wingdings" panose="05000000000000000000" pitchFamily="2" charset="2"/>
              <a:buChar char="§"/>
            </a:pPr>
            <a:r>
              <a:rPr lang="en-US" dirty="0" smtClean="0"/>
              <a:t>Academic achievement – For girls who do make it to secondary and higher secondary, the </a:t>
            </a:r>
            <a:r>
              <a:rPr lang="en-US" b="1" dirty="0" smtClean="0"/>
              <a:t>pass percentage is significantly higher </a:t>
            </a:r>
            <a:r>
              <a:rPr lang="en-US" dirty="0" smtClean="0"/>
              <a:t>for all of Southern states as well as for India.</a:t>
            </a:r>
          </a:p>
          <a:p>
            <a:pPr>
              <a:buFont typeface="Wingdings" panose="05000000000000000000" pitchFamily="2" charset="2"/>
              <a:buChar char="§"/>
            </a:pPr>
            <a:endParaRPr lang="en-US" dirty="0"/>
          </a:p>
        </p:txBody>
      </p:sp>
      <p:sp>
        <p:nvSpPr>
          <p:cNvPr id="4" name="Footer Placeholder 3"/>
          <p:cNvSpPr>
            <a:spLocks noGrp="1"/>
          </p:cNvSpPr>
          <p:nvPr>
            <p:ph type="ftr" sz="quarter" idx="11"/>
          </p:nvPr>
        </p:nvSpPr>
        <p:spPr/>
        <p:txBody>
          <a:bodyPr/>
          <a:lstStyle/>
          <a:p>
            <a:r>
              <a:rPr lang="en-US" smtClean="0"/>
              <a:t>Sreeparna Ghosh, Azim Premji University</a:t>
            </a:r>
            <a:endParaRPr lang="en-US" dirty="0"/>
          </a:p>
        </p:txBody>
      </p:sp>
      <p:sp>
        <p:nvSpPr>
          <p:cNvPr id="5" name="Slide Number Placeholder 4"/>
          <p:cNvSpPr>
            <a:spLocks noGrp="1"/>
          </p:cNvSpPr>
          <p:nvPr>
            <p:ph type="sldNum" sz="quarter" idx="12"/>
          </p:nvPr>
        </p:nvSpPr>
        <p:spPr/>
        <p:txBody>
          <a:bodyPr/>
          <a:lstStyle/>
          <a:p>
            <a:fld id="{6113E31D-E2AB-40D1-8B51-AFA5AFEF393A}" type="slidenum">
              <a:rPr lang="en-US" smtClean="0"/>
              <a:t>9</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001124664"/>
              </p:ext>
            </p:extLst>
          </p:nvPr>
        </p:nvGraphicFramePr>
        <p:xfrm>
          <a:off x="822959" y="3898054"/>
          <a:ext cx="7474644" cy="2219960"/>
        </p:xfrm>
        <a:graphic>
          <a:graphicData uri="http://schemas.openxmlformats.org/drawingml/2006/table">
            <a:tbl>
              <a:tblPr firstRow="1" bandRow="1">
                <a:tableStyleId>{5C22544A-7EE6-4342-B048-85BDC9FD1C3A}</a:tableStyleId>
              </a:tblPr>
              <a:tblGrid>
                <a:gridCol w="2079973"/>
                <a:gridCol w="1269278"/>
                <a:gridCol w="1135535"/>
                <a:gridCol w="1494929"/>
                <a:gridCol w="1494929"/>
              </a:tblGrid>
              <a:tr h="0">
                <a:tc>
                  <a:txBody>
                    <a:bodyPr/>
                    <a:lstStyle/>
                    <a:p>
                      <a:r>
                        <a:rPr lang="en-US" dirty="0" smtClean="0"/>
                        <a:t>Region</a:t>
                      </a:r>
                      <a:endParaRPr lang="en-US" dirty="0"/>
                    </a:p>
                  </a:txBody>
                  <a:tcPr/>
                </a:tc>
                <a:tc>
                  <a:txBody>
                    <a:bodyPr/>
                    <a:lstStyle/>
                    <a:p>
                      <a:r>
                        <a:rPr lang="en-US" dirty="0" smtClean="0"/>
                        <a:t>Sec Boys</a:t>
                      </a:r>
                      <a:endParaRPr lang="en-US" dirty="0"/>
                    </a:p>
                  </a:txBody>
                  <a:tcPr/>
                </a:tc>
                <a:tc>
                  <a:txBody>
                    <a:bodyPr/>
                    <a:lstStyle/>
                    <a:p>
                      <a:r>
                        <a:rPr lang="en-US" dirty="0" smtClean="0"/>
                        <a:t>Sec Girls</a:t>
                      </a:r>
                      <a:endParaRPr lang="en-US" dirty="0"/>
                    </a:p>
                  </a:txBody>
                  <a:tcPr/>
                </a:tc>
                <a:tc>
                  <a:txBody>
                    <a:bodyPr/>
                    <a:lstStyle/>
                    <a:p>
                      <a:r>
                        <a:rPr lang="en-US" dirty="0" err="1" smtClean="0"/>
                        <a:t>H.Sec</a:t>
                      </a:r>
                      <a:r>
                        <a:rPr lang="en-US" dirty="0" smtClean="0"/>
                        <a:t> Boys</a:t>
                      </a:r>
                      <a:endParaRPr lang="en-US" dirty="0"/>
                    </a:p>
                  </a:txBody>
                  <a:tcPr/>
                </a:tc>
                <a:tc>
                  <a:txBody>
                    <a:bodyPr/>
                    <a:lstStyle/>
                    <a:p>
                      <a:r>
                        <a:rPr lang="en-US" dirty="0" err="1" smtClean="0"/>
                        <a:t>H.Sec</a:t>
                      </a:r>
                      <a:r>
                        <a:rPr lang="en-US" dirty="0" smtClean="0"/>
                        <a:t> Girls</a:t>
                      </a:r>
                      <a:endParaRPr lang="en-US" dirty="0"/>
                    </a:p>
                  </a:txBody>
                  <a:tcPr/>
                </a:tc>
              </a:tr>
              <a:tr h="370840">
                <a:tc>
                  <a:txBody>
                    <a:bodyPr/>
                    <a:lstStyle/>
                    <a:p>
                      <a:r>
                        <a:rPr lang="en-US" dirty="0" smtClean="0"/>
                        <a:t>Karnataka</a:t>
                      </a:r>
                      <a:endParaRPr lang="en-US" dirty="0"/>
                    </a:p>
                  </a:txBody>
                  <a:tcPr/>
                </a:tc>
                <a:tc>
                  <a:txBody>
                    <a:bodyPr/>
                    <a:lstStyle/>
                    <a:p>
                      <a:r>
                        <a:rPr lang="en-US" dirty="0" smtClean="0"/>
                        <a:t>82.2%</a:t>
                      </a:r>
                      <a:endParaRPr lang="en-US" dirty="0"/>
                    </a:p>
                  </a:txBody>
                  <a:tcPr/>
                </a:tc>
                <a:tc>
                  <a:txBody>
                    <a:bodyPr/>
                    <a:lstStyle/>
                    <a:p>
                      <a:r>
                        <a:rPr lang="en-US" dirty="0" smtClean="0"/>
                        <a:t>85.2%</a:t>
                      </a:r>
                      <a:endParaRPr lang="en-US" dirty="0"/>
                    </a:p>
                  </a:txBody>
                  <a:tcPr/>
                </a:tc>
                <a:tc>
                  <a:txBody>
                    <a:bodyPr/>
                    <a:lstStyle/>
                    <a:p>
                      <a:r>
                        <a:rPr lang="en-US" dirty="0" smtClean="0"/>
                        <a:t>68.63%</a:t>
                      </a:r>
                      <a:endParaRPr lang="en-US" dirty="0"/>
                    </a:p>
                  </a:txBody>
                  <a:tcPr/>
                </a:tc>
                <a:tc>
                  <a:txBody>
                    <a:bodyPr/>
                    <a:lstStyle/>
                    <a:p>
                      <a:r>
                        <a:rPr lang="en-US" dirty="0" smtClean="0"/>
                        <a:t>76.25%</a:t>
                      </a:r>
                      <a:endParaRPr lang="en-US" dirty="0"/>
                    </a:p>
                  </a:txBody>
                  <a:tcPr/>
                </a:tc>
              </a:tr>
              <a:tr h="370840">
                <a:tc>
                  <a:txBody>
                    <a:bodyPr/>
                    <a:lstStyle/>
                    <a:p>
                      <a:r>
                        <a:rPr lang="en-US" dirty="0" smtClean="0"/>
                        <a:t>Kerala</a:t>
                      </a:r>
                      <a:endParaRPr lang="en-US" dirty="0"/>
                    </a:p>
                  </a:txBody>
                  <a:tcPr/>
                </a:tc>
                <a:tc>
                  <a:txBody>
                    <a:bodyPr/>
                    <a:lstStyle/>
                    <a:p>
                      <a:r>
                        <a:rPr lang="en-US" dirty="0" smtClean="0"/>
                        <a:t>93.7%</a:t>
                      </a:r>
                      <a:endParaRPr lang="en-US" dirty="0"/>
                    </a:p>
                  </a:txBody>
                  <a:tcPr/>
                </a:tc>
                <a:tc>
                  <a:txBody>
                    <a:bodyPr/>
                    <a:lstStyle/>
                    <a:p>
                      <a:r>
                        <a:rPr lang="en-US" dirty="0" smtClean="0"/>
                        <a:t>95.5%</a:t>
                      </a:r>
                      <a:endParaRPr lang="en-US" dirty="0"/>
                    </a:p>
                  </a:txBody>
                  <a:tcPr/>
                </a:tc>
                <a:tc>
                  <a:txBody>
                    <a:bodyPr/>
                    <a:lstStyle/>
                    <a:p>
                      <a:r>
                        <a:rPr lang="en-US" dirty="0" smtClean="0"/>
                        <a:t>79.4%</a:t>
                      </a:r>
                      <a:endParaRPr lang="en-US" dirty="0"/>
                    </a:p>
                  </a:txBody>
                  <a:tcPr/>
                </a:tc>
                <a:tc>
                  <a:txBody>
                    <a:bodyPr/>
                    <a:lstStyle/>
                    <a:p>
                      <a:r>
                        <a:rPr lang="en-US" dirty="0" smtClean="0"/>
                        <a:t>86.6%</a:t>
                      </a:r>
                      <a:endParaRPr lang="en-US" dirty="0"/>
                    </a:p>
                  </a:txBody>
                  <a:tcPr/>
                </a:tc>
              </a:tr>
              <a:tr h="370840">
                <a:tc>
                  <a:txBody>
                    <a:bodyPr/>
                    <a:lstStyle/>
                    <a:p>
                      <a:r>
                        <a:rPr lang="en-US" dirty="0" smtClean="0"/>
                        <a:t>Tamil Nadu</a:t>
                      </a:r>
                      <a:endParaRPr lang="en-US" dirty="0"/>
                    </a:p>
                  </a:txBody>
                  <a:tcPr/>
                </a:tc>
                <a:tc>
                  <a:txBody>
                    <a:bodyPr/>
                    <a:lstStyle/>
                    <a:p>
                      <a:r>
                        <a:rPr lang="en-US" dirty="0" smtClean="0"/>
                        <a:t>86.2%</a:t>
                      </a:r>
                      <a:endParaRPr lang="en-US" dirty="0"/>
                    </a:p>
                  </a:txBody>
                  <a:tcPr/>
                </a:tc>
                <a:tc>
                  <a:txBody>
                    <a:bodyPr/>
                    <a:lstStyle/>
                    <a:p>
                      <a:r>
                        <a:rPr lang="en-US" dirty="0" smtClean="0"/>
                        <a:t>91.6%</a:t>
                      </a:r>
                      <a:endParaRPr lang="en-US" dirty="0"/>
                    </a:p>
                  </a:txBody>
                  <a:tcPr/>
                </a:tc>
                <a:tc>
                  <a:txBody>
                    <a:bodyPr/>
                    <a:lstStyle/>
                    <a:p>
                      <a:r>
                        <a:rPr lang="en-US" dirty="0" smtClean="0"/>
                        <a:t>84.6%</a:t>
                      </a:r>
                      <a:endParaRPr lang="en-US" dirty="0"/>
                    </a:p>
                  </a:txBody>
                  <a:tcPr/>
                </a:tc>
                <a:tc>
                  <a:txBody>
                    <a:bodyPr/>
                    <a:lstStyle/>
                    <a:p>
                      <a:r>
                        <a:rPr lang="en-US" dirty="0" smtClean="0"/>
                        <a:t>90%</a:t>
                      </a:r>
                      <a:endParaRPr lang="en-US" dirty="0"/>
                    </a:p>
                  </a:txBody>
                  <a:tcPr/>
                </a:tc>
              </a:tr>
              <a:tr h="370840">
                <a:tc>
                  <a:txBody>
                    <a:bodyPr/>
                    <a:lstStyle/>
                    <a:p>
                      <a:r>
                        <a:rPr lang="en-US" dirty="0" smtClean="0"/>
                        <a:t>Andhra</a:t>
                      </a:r>
                      <a:r>
                        <a:rPr lang="en-US" baseline="0" dirty="0" smtClean="0"/>
                        <a:t> Pradesh</a:t>
                      </a:r>
                      <a:endParaRPr lang="en-US" dirty="0"/>
                    </a:p>
                  </a:txBody>
                  <a:tcPr/>
                </a:tc>
                <a:tc>
                  <a:txBody>
                    <a:bodyPr/>
                    <a:lstStyle/>
                    <a:p>
                      <a:r>
                        <a:rPr lang="en-US" dirty="0" smtClean="0"/>
                        <a:t>89.6%</a:t>
                      </a:r>
                      <a:endParaRPr lang="en-US" dirty="0"/>
                    </a:p>
                  </a:txBody>
                  <a:tcPr/>
                </a:tc>
                <a:tc>
                  <a:txBody>
                    <a:bodyPr/>
                    <a:lstStyle/>
                    <a:p>
                      <a:r>
                        <a:rPr lang="en-US" dirty="0" smtClean="0"/>
                        <a:t>89.7%</a:t>
                      </a:r>
                      <a:endParaRPr lang="en-US" dirty="0"/>
                    </a:p>
                  </a:txBody>
                  <a:tcPr/>
                </a:tc>
                <a:tc>
                  <a:txBody>
                    <a:bodyPr/>
                    <a:lstStyle/>
                    <a:p>
                      <a:r>
                        <a:rPr lang="en-US" dirty="0" smtClean="0"/>
                        <a:t>72.5%</a:t>
                      </a:r>
                      <a:endParaRPr lang="en-US" dirty="0"/>
                    </a:p>
                  </a:txBody>
                  <a:tcPr/>
                </a:tc>
                <a:tc>
                  <a:txBody>
                    <a:bodyPr/>
                    <a:lstStyle/>
                    <a:p>
                      <a:r>
                        <a:rPr lang="en-US" dirty="0" smtClean="0"/>
                        <a:t>75.9%</a:t>
                      </a:r>
                      <a:endParaRPr lang="en-US" dirty="0"/>
                    </a:p>
                  </a:txBody>
                  <a:tcPr/>
                </a:tc>
              </a:tr>
              <a:tr h="370840">
                <a:tc>
                  <a:txBody>
                    <a:bodyPr/>
                    <a:lstStyle/>
                    <a:p>
                      <a:r>
                        <a:rPr lang="en-US" dirty="0" smtClean="0"/>
                        <a:t>India</a:t>
                      </a:r>
                      <a:endParaRPr lang="en-US" dirty="0"/>
                    </a:p>
                  </a:txBody>
                  <a:tcPr/>
                </a:tc>
                <a:tc>
                  <a:txBody>
                    <a:bodyPr/>
                    <a:lstStyle/>
                    <a:p>
                      <a:r>
                        <a:rPr lang="en-US" dirty="0" smtClean="0"/>
                        <a:t>79.1%</a:t>
                      </a:r>
                      <a:endParaRPr lang="en-US" dirty="0"/>
                    </a:p>
                  </a:txBody>
                  <a:tcPr/>
                </a:tc>
                <a:tc>
                  <a:txBody>
                    <a:bodyPr/>
                    <a:lstStyle/>
                    <a:p>
                      <a:r>
                        <a:rPr lang="en-US" dirty="0" smtClean="0"/>
                        <a:t>80%</a:t>
                      </a:r>
                      <a:endParaRPr lang="en-US" dirty="0"/>
                    </a:p>
                  </a:txBody>
                  <a:tcPr/>
                </a:tc>
                <a:tc>
                  <a:txBody>
                    <a:bodyPr/>
                    <a:lstStyle/>
                    <a:p>
                      <a:r>
                        <a:rPr lang="en-US" dirty="0" smtClean="0"/>
                        <a:t>77%</a:t>
                      </a:r>
                      <a:endParaRPr lang="en-US" dirty="0"/>
                    </a:p>
                  </a:txBody>
                  <a:tcPr/>
                </a:tc>
                <a:tc>
                  <a:txBody>
                    <a:bodyPr/>
                    <a:lstStyle/>
                    <a:p>
                      <a:r>
                        <a:rPr lang="en-US" dirty="0" smtClean="0"/>
                        <a:t>81%</a:t>
                      </a:r>
                      <a:endParaRPr lang="en-US" dirty="0"/>
                    </a:p>
                  </a:txBody>
                  <a:tcPr/>
                </a:tc>
              </a:tr>
            </a:tbl>
          </a:graphicData>
        </a:graphic>
      </p:graphicFrame>
    </p:spTree>
    <p:extLst>
      <p:ext uri="{BB962C8B-B14F-4D97-AF65-F5344CB8AC3E}">
        <p14:creationId xmlns:p14="http://schemas.microsoft.com/office/powerpoint/2010/main" val="296389474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2833</TotalTime>
  <Words>2795</Words>
  <Application>Microsoft Macintosh PowerPoint</Application>
  <PresentationFormat>On-screen Show (4:3)</PresentationFormat>
  <Paragraphs>218</Paragraphs>
  <Slides>19</Slides>
  <Notes>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Retrospect</vt:lpstr>
      <vt:lpstr>Reducing Girls’ Dropouts : What Works?</vt:lpstr>
      <vt:lpstr>Outline</vt:lpstr>
      <vt:lpstr>Why do children drop-out?</vt:lpstr>
      <vt:lpstr>Reasons contd…</vt:lpstr>
      <vt:lpstr>Specific Reasons Why Girls Drop-out</vt:lpstr>
      <vt:lpstr>What are the enabling conditions for girls?</vt:lpstr>
      <vt:lpstr>KARNATAKA</vt:lpstr>
      <vt:lpstr>Current Scenario at the Secondary Level</vt:lpstr>
      <vt:lpstr>Current scenario contd..</vt:lpstr>
      <vt:lpstr>State Ranking on Gender and Development Indicators</vt:lpstr>
      <vt:lpstr>Early marriage contributes to drop-outs</vt:lpstr>
      <vt:lpstr>How data can help</vt:lpstr>
      <vt:lpstr>Policy lessons from around the world</vt:lpstr>
      <vt:lpstr>Possible Policy Options</vt:lpstr>
      <vt:lpstr>Interventions</vt:lpstr>
      <vt:lpstr>Interventions contd…</vt:lpstr>
      <vt:lpstr>Interventions contd…</vt:lpstr>
      <vt:lpstr>References</vt:lpstr>
      <vt:lpstr>Appendix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Reducing Girls’ Dropouts : What Works?</dc:title>
  <dc:creator>Sreeparna</dc:creator>
  <cp:lastModifiedBy>Priya Pillai</cp:lastModifiedBy>
  <cp:revision>55</cp:revision>
  <dcterms:created xsi:type="dcterms:W3CDTF">2015-06-08T05:03:34Z</dcterms:created>
  <dcterms:modified xsi:type="dcterms:W3CDTF">2015-06-19T11:10:25Z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